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6"/>
  </p:notesMasterIdLst>
  <p:sldIdLst>
    <p:sldId id="259" r:id="rId2"/>
    <p:sldId id="262" r:id="rId3"/>
    <p:sldId id="261" r:id="rId4"/>
    <p:sldId id="263" r:id="rId5"/>
    <p:sldId id="273" r:id="rId6"/>
    <p:sldId id="274" r:id="rId7"/>
    <p:sldId id="264" r:id="rId8"/>
    <p:sldId id="265" r:id="rId9"/>
    <p:sldId id="275" r:id="rId10"/>
    <p:sldId id="266" r:id="rId11"/>
    <p:sldId id="276" r:id="rId12"/>
    <p:sldId id="277" r:id="rId13"/>
    <p:sldId id="278" r:id="rId14"/>
    <p:sldId id="267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129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816CC-95B7-4D8D-8A13-E9C9999C4553}" type="datetimeFigureOut">
              <a:rPr lang="it-IT" smtClean="0"/>
              <a:t>27/03/2026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F41FE-0CEB-4B80-9229-809DC107F4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210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561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91324-E808-B1A0-341D-0BE97EFA6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9DE44A6-8008-99F4-F72E-9CD616D068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6FD4B7A-4746-FF75-EDA5-0B43E499FF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BE18727-4E18-4318-B317-F18B454234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6664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32BA2-3634-F825-3319-7A147709F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0ACC946-DA05-5A57-90CE-491D516DCF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DB2DFCB-29C2-E114-6735-6E2E6E07A7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9B9823D-D6CB-73AA-8DEF-B16522D25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953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059CC-54A9-E4D6-7F26-A273856C9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0155966-F4C2-3604-A50F-21FFCF833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AC71A99-7A48-CAFD-2184-9C38240E6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EFC5F9E-927F-F000-9037-95A4F76C84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1564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7E19C-38D8-2CA6-61E6-D632D42D4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AB442D5-321A-8E38-14D0-92DB677EC2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FE1FB22-889C-6BC5-1CF3-F11C427862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D2BA27-E24C-9311-75F2-5A0A90EFF4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065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9C863-0523-D9DE-56BE-F94AA74D1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C8AE6A8-86CA-74AC-7569-0125ECA8E7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06ED6BC-32AF-38F4-C966-4DF1707AD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2E29161-0AF2-040C-DB98-FC85218348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102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BB68D-0C9F-C95A-1C37-BB3CE4EB9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7D2FDAF-5CE9-A26A-C9A1-C11BEFBCB3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DC2D73B-6FC1-F003-74FC-B0FBC0CF9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9BC61E7-42B7-ED76-5107-00508F99D9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2438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AC662-389C-04B9-270D-6E124C6B5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641722F-8720-0D69-FCDD-8F2AA6452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9B4DA04-4CF0-5EAF-63AB-9184E22A7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37BF620-D485-5649-1DA1-A0B0D45E1D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92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0199A-C7B5-28BD-7029-86746C7BE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729B63F-2B6E-2552-2CBC-D90CB89AC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1F271B5-4753-63D4-7B31-26B812EBA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9D64768-4FE4-BE99-162D-71FE02D0DA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36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80C9B-2DF5-1415-677F-4BCC0EC4D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A9004AE-AF81-1DAF-3378-74CE8B6378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E5D0CF9-6187-C311-E15C-88849B6F3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D67A771-1514-F702-DE98-6160C1FAA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410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66A09-D114-3E2A-86FE-E7DEF9CEE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6C57D29-74F0-2E76-197A-ED5E6FFE22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057C630-0064-38F7-3C0B-1897A5E16E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3D0ADBC-F1C5-722A-2D4A-5CE93C9008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916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8E6D6-4021-336B-9C85-AE6959D3C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39A3EA8-9A56-7E74-6D47-53B7BEB3EE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FCA95BF-96C2-E1AB-EB79-072E26ED0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747A34C-7C15-BE0F-EBAE-A0860239CE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735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826FE-0534-FC25-90F2-0C874683E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6FF7CFC-447E-4E90-1828-310D7C8928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CD9C14B-D2C8-F89E-D0EB-97166D923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DF8B55B-4CDB-942E-98BE-2FA48404A2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022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A3015-C08A-30EA-F7B0-25475EF7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D9FE755-FEBC-BD78-3DC6-1A85A9AB20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95CBFAE-8617-C85B-5C07-A005E615C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8842C3-024C-F8A9-53B5-8F0658A55D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FECA-AA72-4F6B-BF74-7EB45A336F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71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C420CEC-D952-6346-81D1-47347CA025E2}"/>
              </a:ext>
            </a:extLst>
          </p:cNvPr>
          <p:cNvSpPr txBox="1"/>
          <p:nvPr userDrawn="1"/>
        </p:nvSpPr>
        <p:spPr>
          <a:xfrm>
            <a:off x="11201400" y="28232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1F61D393-4455-A4A6-0114-FEC377F0A1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65459"/>
            <a:ext cx="12192000" cy="3192541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E7585E8-052E-27FB-84D1-BCC9010D90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64470" y="175792"/>
            <a:ext cx="1083370" cy="106695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44EF926-85B2-D394-8EC3-C1AD18C3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49021" y="175792"/>
            <a:ext cx="3231099" cy="509761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C4353BAC-667A-0C59-76F4-32C7B10091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81301" y="175792"/>
            <a:ext cx="1743318" cy="95263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1FD3580-D11C-C1B0-9D74-DB905F60990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82828"/>
          <a:stretch>
            <a:fillRect/>
          </a:stretch>
        </p:blipFill>
        <p:spPr>
          <a:xfrm>
            <a:off x="188450" y="175792"/>
            <a:ext cx="1474839" cy="76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79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2913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ttangolo 42">
            <a:extLst>
              <a:ext uri="{FF2B5EF4-FFF2-40B4-BE49-F238E27FC236}">
                <a16:creationId xmlns:a16="http://schemas.microsoft.com/office/drawing/2014/main" id="{F181C87C-7FCF-134C-AE31-FACE3A9A11EB}"/>
              </a:ext>
            </a:extLst>
          </p:cNvPr>
          <p:cNvSpPr/>
          <p:nvPr userDrawn="1"/>
        </p:nvSpPr>
        <p:spPr>
          <a:xfrm rot="10800000">
            <a:off x="-4" y="0"/>
            <a:ext cx="12191999" cy="6046554"/>
          </a:xfrm>
          <a:prstGeom prst="rect">
            <a:avLst/>
          </a:prstGeom>
          <a:solidFill>
            <a:srgbClr val="068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4" name="Rettangolo 53">
            <a:extLst>
              <a:ext uri="{FF2B5EF4-FFF2-40B4-BE49-F238E27FC236}">
                <a16:creationId xmlns:a16="http://schemas.microsoft.com/office/drawing/2014/main" id="{52FF0FA3-C8EB-E941-B33C-589729FC44D0}"/>
              </a:ext>
            </a:extLst>
          </p:cNvPr>
          <p:cNvSpPr/>
          <p:nvPr userDrawn="1"/>
        </p:nvSpPr>
        <p:spPr>
          <a:xfrm rot="10800000">
            <a:off x="-2" y="6752057"/>
            <a:ext cx="12191999" cy="115369"/>
          </a:xfrm>
          <a:prstGeom prst="rect">
            <a:avLst/>
          </a:prstGeom>
          <a:solidFill>
            <a:srgbClr val="068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BD207DE-14E8-3BBD-16DB-2823EF9AFE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099811" y="6130927"/>
            <a:ext cx="5992368" cy="53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1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D42405D-94C1-8E5F-2C92-1529F27C2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64470" y="175792"/>
            <a:ext cx="1083370" cy="106695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30D4276-4B75-4796-FE23-EB46512B9F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49021" y="175792"/>
            <a:ext cx="3231099" cy="50976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C519828-289E-C5DA-3F3E-42153DAE83B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81301" y="175792"/>
            <a:ext cx="1743318" cy="95263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6833B5F-B0D3-7E6D-6E6D-971968172CE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82828"/>
          <a:stretch>
            <a:fillRect/>
          </a:stretch>
        </p:blipFill>
        <p:spPr>
          <a:xfrm>
            <a:off x="188450" y="175792"/>
            <a:ext cx="1474839" cy="76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99552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15B8AEE8-333B-6597-F370-98DD2422673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65174" y="1365663"/>
            <a:ext cx="5102926" cy="45477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8" name="Segnaposto contenuto 6">
            <a:extLst>
              <a:ext uri="{FF2B5EF4-FFF2-40B4-BE49-F238E27FC236}">
                <a16:creationId xmlns:a16="http://schemas.microsoft.com/office/drawing/2014/main" id="{A9D8CEC0-6B7B-A58A-2574-AA16F002E0C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23687" y="1365662"/>
            <a:ext cx="5102927" cy="45477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171387914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4E49CD4A-20DD-014D-BBD8-E9DD0B376AD7}"/>
              </a:ext>
            </a:extLst>
          </p:cNvPr>
          <p:cNvSpPr/>
          <p:nvPr userDrawn="1"/>
        </p:nvSpPr>
        <p:spPr>
          <a:xfrm>
            <a:off x="7305869" y="0"/>
            <a:ext cx="4886131" cy="6858000"/>
          </a:xfrm>
          <a:prstGeom prst="rect">
            <a:avLst/>
          </a:prstGeom>
          <a:solidFill>
            <a:srgbClr val="068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5E83A8C5-6D0F-DB6F-09B1-521C48185C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3687" y="1354138"/>
            <a:ext cx="6245438" cy="45116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6291419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CD77300C-31B9-3151-19B4-BFA4DFF1D5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50546" y="1092200"/>
            <a:ext cx="8566150" cy="43942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8054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37E1ADFD-427B-D6F3-DF26-F2C94B36E5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7522" y="890588"/>
            <a:ext cx="6033016" cy="4999037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8E3428FD-A250-9BA3-33A5-AF8F167286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69125" y="890588"/>
            <a:ext cx="4414838" cy="4999037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9954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SmartArt 15">
            <a:extLst>
              <a:ext uri="{FF2B5EF4-FFF2-40B4-BE49-F238E27FC236}">
                <a16:creationId xmlns:a16="http://schemas.microsoft.com/office/drawing/2014/main" id="{D0C63D43-0C28-80D0-3091-82933BFB6A3B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723687" y="1163638"/>
            <a:ext cx="10744626" cy="466725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2" name="Segnaposto contenuto 21">
            <a:extLst>
              <a:ext uri="{FF2B5EF4-FFF2-40B4-BE49-F238E27FC236}">
                <a16:creationId xmlns:a16="http://schemas.microsoft.com/office/drawing/2014/main" id="{E4BF84A4-B53C-6E1D-4D0A-020DCA909B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620293" y="628255"/>
            <a:ext cx="4951413" cy="2444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it-IT" dirty="0"/>
              <a:t>Grafico 1 – Titolo del grafico</a:t>
            </a:r>
          </a:p>
        </p:txBody>
      </p:sp>
    </p:spTree>
    <p:extLst>
      <p:ext uri="{BB962C8B-B14F-4D97-AF65-F5344CB8AC3E}">
        <p14:creationId xmlns:p14="http://schemas.microsoft.com/office/powerpoint/2010/main" val="4039998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087223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046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2">
            <a:extLst>
              <a:ext uri="{FF2B5EF4-FFF2-40B4-BE49-F238E27FC236}">
                <a16:creationId xmlns:a16="http://schemas.microsoft.com/office/drawing/2014/main" id="{59CB68B1-6D22-4C4E-BA1E-41F9FCCD4706}"/>
              </a:ext>
            </a:extLst>
          </p:cNvPr>
          <p:cNvSpPr txBox="1">
            <a:spLocks/>
          </p:cNvSpPr>
          <p:nvPr/>
        </p:nvSpPr>
        <p:spPr>
          <a:xfrm>
            <a:off x="1851660" y="2076523"/>
            <a:ext cx="8488680" cy="96837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 Narrow" panose="020B0604020202020204" pitchFamily="34" charset="0"/>
              </a:rPr>
              <a:t>Le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 Narrow" panose="020B0604020202020204" pitchFamily="34" charset="0"/>
              </a:rPr>
              <a:t>politiche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 Narrow" panose="020B0604020202020204" pitchFamily="34" charset="0"/>
              </a:rPr>
              <a:t> per il Sistema della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 Narrow" panose="020B0604020202020204" pitchFamily="34" charset="0"/>
              </a:rPr>
              <a:t>Conoscenza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 Narrow" panose="020B0604020202020204" pitchFamily="34" charset="0"/>
              </a:rPr>
              <a:t> e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 Narrow" panose="020B0604020202020204" pitchFamily="34" charset="0"/>
              </a:rPr>
              <a:t>dell’Innovazione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 Narrow" panose="020B0604020202020204" pitchFamily="34" charset="0"/>
              </a:rPr>
              <a:t> in Agricoltura</a:t>
            </a: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D49C86D1-42DD-089B-E4E6-546619F63CF1}"/>
              </a:ext>
            </a:extLst>
          </p:cNvPr>
          <p:cNvSpPr txBox="1">
            <a:spLocks/>
          </p:cNvSpPr>
          <p:nvPr/>
        </p:nvSpPr>
        <p:spPr>
          <a:xfrm>
            <a:off x="957862" y="3589256"/>
            <a:ext cx="10276276" cy="96837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2400" u="sng" dirty="0">
                <a:solidFill>
                  <a:srgbClr val="000000"/>
                </a:solidFill>
                <a:latin typeface="Calibri" panose="020F0502020204030204"/>
              </a:rPr>
              <a:t>Anna Vagnozzi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Francesca 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Giarè</a:t>
            </a: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CREA – Centro di Politiche e bioeconomia</a:t>
            </a:r>
          </a:p>
        </p:txBody>
      </p:sp>
      <p:sp>
        <p:nvSpPr>
          <p:cNvPr id="9" name="Segnaposto testo 14">
            <a:extLst>
              <a:ext uri="{FF2B5EF4-FFF2-40B4-BE49-F238E27FC236}">
                <a16:creationId xmlns:a16="http://schemas.microsoft.com/office/drawing/2014/main" id="{254CEFD8-6AD2-7CEE-A27D-539FD8B00380}"/>
              </a:ext>
            </a:extLst>
          </p:cNvPr>
          <p:cNvSpPr txBox="1">
            <a:spLocks/>
          </p:cNvSpPr>
          <p:nvPr/>
        </p:nvSpPr>
        <p:spPr>
          <a:xfrm>
            <a:off x="957862" y="5372336"/>
            <a:ext cx="10276276" cy="127772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Giornata di studi dedicata a Gerardo Delfino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Disparità settoriali e geografiche nelle aree rurali: analisi e proposte di policy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Roma, 27 marzo 2026</a:t>
            </a:r>
          </a:p>
        </p:txBody>
      </p:sp>
    </p:spTree>
    <p:extLst>
      <p:ext uri="{BB962C8B-B14F-4D97-AF65-F5344CB8AC3E}">
        <p14:creationId xmlns:p14="http://schemas.microsoft.com/office/powerpoint/2010/main" val="4125565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F35AF-20BD-08F6-FA8E-DA067AD93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CB37CD0B-38AE-8472-E96E-ABF11C448B41}"/>
              </a:ext>
            </a:extLst>
          </p:cNvPr>
          <p:cNvSpPr txBox="1"/>
          <p:nvPr/>
        </p:nvSpPr>
        <p:spPr>
          <a:xfrm>
            <a:off x="1357888" y="779929"/>
            <a:ext cx="10529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cs typeface="Arial Narrow" panose="020B0604020202020204" pitchFamily="34" charset="0"/>
              </a:rPr>
              <a:t>Le politiche a favore di conoscenza e innovazione in Italia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DE20AF-1E34-835D-E988-63A483FD35F0}"/>
              </a:ext>
            </a:extLst>
          </p:cNvPr>
          <p:cNvSpPr txBox="1"/>
          <p:nvPr/>
        </p:nvSpPr>
        <p:spPr>
          <a:xfrm>
            <a:off x="657368" y="570414"/>
            <a:ext cx="70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5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5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14631F3-CE3A-A303-5F95-3DFC6E508657}"/>
              </a:ext>
            </a:extLst>
          </p:cNvPr>
          <p:cNvSpPr txBox="1"/>
          <p:nvPr/>
        </p:nvSpPr>
        <p:spPr>
          <a:xfrm>
            <a:off x="490330" y="1943978"/>
            <a:ext cx="11296556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400" dirty="0"/>
              <a:t>Elementi di governance caratterizzanti: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it-IT" sz="2400" dirty="0"/>
              <a:t>costante confronto istituzionale (MASAF – Regioni; Regioni fra loro)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it-IT" sz="2400" dirty="0"/>
              <a:t>uniformità delle scelte con alcune specificità: Veneto, Emilia Romagna, Campania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it-IT" sz="2400" dirty="0"/>
              <a:t>adesione all’approccio partecipativo PAC e soluzioni amministrativo procedurali conseguenti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it-IT" sz="2400" dirty="0"/>
              <a:t>difficoltà ad avere centralità rispetto alle «altre» politiche </a:t>
            </a:r>
          </a:p>
          <a:p>
            <a:pPr marL="285750" indent="-285750"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3243218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E3DE2-BF3A-BD9F-FB1F-D281949C1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1A33650C-1248-46C4-CA7C-07B0D750B156}"/>
              </a:ext>
            </a:extLst>
          </p:cNvPr>
          <p:cNvSpPr txBox="1"/>
          <p:nvPr/>
        </p:nvSpPr>
        <p:spPr>
          <a:xfrm>
            <a:off x="1390559" y="579874"/>
            <a:ext cx="10529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 Narrow" panose="020B0604020202020204" pitchFamily="34" charset="0"/>
              </a:rPr>
              <a:t>Le politiche a favore di conoscenza e innovazione in Italia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D3361D0-19FD-E02F-5288-A82619F199E9}"/>
              </a:ext>
            </a:extLst>
          </p:cNvPr>
          <p:cNvSpPr txBox="1"/>
          <p:nvPr/>
        </p:nvSpPr>
        <p:spPr>
          <a:xfrm>
            <a:off x="657368" y="379819"/>
            <a:ext cx="70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F7F0BA5-8BDE-2E16-D17D-02C21D8E0894}"/>
              </a:ext>
            </a:extLst>
          </p:cNvPr>
          <p:cNvSpPr txBox="1"/>
          <p:nvPr/>
        </p:nvSpPr>
        <p:spPr>
          <a:xfrm>
            <a:off x="450573" y="1859741"/>
            <a:ext cx="11588567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400" dirty="0"/>
              <a:t>Alcuni dati sull’attuazione: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/>
              <a:t>nelle ultime due programmazioni  (2014-2022 e 2023-2027) il budget assegnato non è arrivato al 3% del finanziamento italiano allo sviluppo rurale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/>
              <a:t>il budget allocato dalle Regioni della Circoscrizione Sud-Isole è stato sensibilmente inferiore rispetto a quelle delle Regioni del Nord e del Centro (circa la metà nel 2014-2022 e poco di più nel 2023-2027)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03052142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A4714-1A2A-998B-CB2E-2562F65E3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FA3235D-7EAB-277C-0D90-52EC83782E91}"/>
              </a:ext>
            </a:extLst>
          </p:cNvPr>
          <p:cNvSpPr txBox="1"/>
          <p:nvPr/>
        </p:nvSpPr>
        <p:spPr>
          <a:xfrm>
            <a:off x="1357888" y="779929"/>
            <a:ext cx="10529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 Narrow" panose="020B0604020202020204" pitchFamily="34" charset="0"/>
              </a:rPr>
              <a:t>Le politiche a favore di conoscenza e innovazione in Italia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2457B82-83B1-E849-3CA5-ABB059BF939B}"/>
              </a:ext>
            </a:extLst>
          </p:cNvPr>
          <p:cNvSpPr txBox="1"/>
          <p:nvPr/>
        </p:nvSpPr>
        <p:spPr>
          <a:xfrm>
            <a:off x="657368" y="570414"/>
            <a:ext cx="70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160939A-09FE-2090-75CC-FEDB75CDDFBD}"/>
              </a:ext>
            </a:extLst>
          </p:cNvPr>
          <p:cNvSpPr txBox="1"/>
          <p:nvPr/>
        </p:nvSpPr>
        <p:spPr>
          <a:xfrm>
            <a:off x="410817" y="1790090"/>
            <a:ext cx="11370366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 i macro-ambiti di intervento: Formazione/informazione, Consulenza, Innovazione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Formazione/Informazione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promuove azioni consolidate, con poche difficoltà di implementazione, forse metodologicamente un po’ rigide e tradizionali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Consulenza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 fatto fatica a trovare spazio finanziario e di intervento; difficoltà procedurali, ma soprattutto vischiosità «culturali» ne rendono complessa la piena operatività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Innovazione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è l’ambito più performante con l’attuazione del PEI AGRI e dei Gruppi Operativi (a gennaio 2026: 829 GO, 257 milioni di euro); eccessivo traino della ricerca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79396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F91EA-B882-1B0F-BCFC-A32439B71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4CB3E31-8B7B-7273-A8A9-DE0279E74582}"/>
              </a:ext>
            </a:extLst>
          </p:cNvPr>
          <p:cNvSpPr txBox="1"/>
          <p:nvPr/>
        </p:nvSpPr>
        <p:spPr>
          <a:xfrm>
            <a:off x="1357888" y="779929"/>
            <a:ext cx="10529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 Narrow" panose="020B0604020202020204" pitchFamily="34" charset="0"/>
              </a:rPr>
              <a:t>Proposte di approfondimento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1D0BAB6-ED02-E49A-EFE4-E1F9E5E32345}"/>
              </a:ext>
            </a:extLst>
          </p:cNvPr>
          <p:cNvSpPr txBox="1"/>
          <p:nvPr/>
        </p:nvSpPr>
        <p:spPr>
          <a:xfrm>
            <a:off x="657368" y="570414"/>
            <a:ext cx="70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6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E67EFB4-39EF-F6C7-149A-EEE4A71C9FDA}"/>
              </a:ext>
            </a:extLst>
          </p:cNvPr>
          <p:cNvSpPr txBox="1"/>
          <p:nvPr/>
        </p:nvSpPr>
        <p:spPr>
          <a:xfrm>
            <a:off x="418828" y="1948070"/>
            <a:ext cx="1146837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400" dirty="0"/>
              <a:t>Metodologie per le </a:t>
            </a:r>
            <a:r>
              <a:rPr lang="it-IT" sz="2400"/>
              <a:t>verifiche locali, </a:t>
            </a:r>
            <a:r>
              <a:rPr lang="it-IT" sz="2400" dirty="0"/>
              <a:t>o a più </a:t>
            </a:r>
            <a:r>
              <a:rPr lang="it-IT" sz="2400"/>
              <a:t>ampio raggio, </a:t>
            </a:r>
            <a:r>
              <a:rPr lang="it-IT" sz="2400" dirty="0"/>
              <a:t>delle esigenze di conoscenza, innovazione e di servizi (piccole e medie imprese)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400" dirty="0"/>
              <a:t>Valutazione dell’efficacia e dell’impatto degli interventi di policy degli ultimi 20 anni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400" dirty="0"/>
              <a:t>Quali nuovi bisogni, quali nuovi utenti (o gli stessi ma con nuove caratteristiche), quali nuove politiche per conoscenza e innovazione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5635005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94A0B-8A8C-C464-6216-D9F5795BB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F003229-AF48-2A5C-44B1-E8898906C196}"/>
              </a:ext>
            </a:extLst>
          </p:cNvPr>
          <p:cNvSpPr txBox="1"/>
          <p:nvPr/>
        </p:nvSpPr>
        <p:spPr>
          <a:xfrm>
            <a:off x="2756452" y="2411896"/>
            <a:ext cx="64876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Century Gothic" panose="020B0502020202020204" pitchFamily="34" charset="0"/>
              </a:rPr>
              <a:t>GRAZIE PER L’ATTENZIONE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1AC45AC-7C25-E814-6F11-534D65D17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97" y="3795817"/>
            <a:ext cx="4157832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408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3814C-607A-D374-E74C-93AFD94A8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F737BCC-89B9-2DA2-03DA-C10C46F29AEC}"/>
              </a:ext>
            </a:extLst>
          </p:cNvPr>
          <p:cNvSpPr txBox="1"/>
          <p:nvPr/>
        </p:nvSpPr>
        <p:spPr>
          <a:xfrm>
            <a:off x="1357888" y="779929"/>
            <a:ext cx="695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6824D"/>
                </a:solidFill>
                <a:effectLst/>
                <a:uLnTx/>
                <a:uFillTx/>
                <a:latin typeface="Century Gothic" panose="020B0502020202020204" pitchFamily="34" charset="0"/>
                <a:cs typeface="Arial Narrow" panose="020B0604020202020204" pitchFamily="34" charset="0"/>
              </a:rPr>
              <a:t>Contenuti della presentazione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7A8C012-AEDC-E969-95E5-9EC89F30F5CA}"/>
              </a:ext>
            </a:extLst>
          </p:cNvPr>
          <p:cNvSpPr txBox="1"/>
          <p:nvPr/>
        </p:nvSpPr>
        <p:spPr>
          <a:xfrm>
            <a:off x="657368" y="570414"/>
            <a:ext cx="70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06824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8747C96-A728-9320-83D2-3CF153D54737}"/>
              </a:ext>
            </a:extLst>
          </p:cNvPr>
          <p:cNvSpPr txBox="1"/>
          <p:nvPr/>
        </p:nvSpPr>
        <p:spPr>
          <a:xfrm>
            <a:off x="657368" y="1866889"/>
            <a:ext cx="1046703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it-IT" sz="2400" dirty="0"/>
              <a:t>Evoluzione del ruolo delle politiche per la conoscenza e l’innovazione nella PAC</a:t>
            </a:r>
          </a:p>
          <a:p>
            <a:pPr marL="457200" indent="-457200">
              <a:buFont typeface="+mj-lt"/>
              <a:buAutoNum type="arabicParenR"/>
            </a:pPr>
            <a:endParaRPr lang="it-IT" sz="2400" dirty="0"/>
          </a:p>
          <a:p>
            <a:pPr marL="457200" indent="-457200">
              <a:buFont typeface="+mj-lt"/>
              <a:buAutoNum type="arabicParenR"/>
            </a:pPr>
            <a:r>
              <a:rPr lang="it-IT" sz="2400" dirty="0"/>
              <a:t>L’innovazione e le imprese agricole  italiane (per circoscrizione)</a:t>
            </a:r>
          </a:p>
          <a:p>
            <a:pPr marL="457200" indent="-457200">
              <a:buFont typeface="+mj-lt"/>
              <a:buAutoNum type="arabicParenR"/>
            </a:pPr>
            <a:endParaRPr lang="it-IT" sz="2400" dirty="0"/>
          </a:p>
          <a:p>
            <a:pPr marL="457200" indent="-457200">
              <a:buFont typeface="+mj-lt"/>
              <a:buAutoNum type="arabicParenR"/>
            </a:pPr>
            <a:r>
              <a:rPr lang="it-IT" sz="2400" dirty="0"/>
              <a:t>L’approccio italiano alle politiche: una chiave di lettura, successi e criticità</a:t>
            </a:r>
          </a:p>
          <a:p>
            <a:pPr marL="457200" indent="-457200">
              <a:buFont typeface="+mj-lt"/>
              <a:buAutoNum type="arabicParenR"/>
            </a:pPr>
            <a:endParaRPr lang="it-IT" sz="2400" dirty="0"/>
          </a:p>
          <a:p>
            <a:pPr marL="457200" indent="-457200">
              <a:buFont typeface="+mj-lt"/>
              <a:buAutoNum type="arabicParenR"/>
            </a:pPr>
            <a:r>
              <a:rPr lang="it-IT" sz="2400" dirty="0"/>
              <a:t>Proposte di approfondimento</a:t>
            </a:r>
          </a:p>
        </p:txBody>
      </p:sp>
    </p:spTree>
    <p:extLst>
      <p:ext uri="{BB962C8B-B14F-4D97-AF65-F5344CB8AC3E}">
        <p14:creationId xmlns:p14="http://schemas.microsoft.com/office/powerpoint/2010/main" val="3627696707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0B482-96B0-8548-0003-83B3E50B2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405DC7AD-6174-C600-C703-A55CD92F1B2C}"/>
              </a:ext>
            </a:extLst>
          </p:cNvPr>
          <p:cNvSpPr txBox="1"/>
          <p:nvPr/>
        </p:nvSpPr>
        <p:spPr>
          <a:xfrm>
            <a:off x="1357889" y="779929"/>
            <a:ext cx="3703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cs typeface="Arial Narrow" panose="020B0604020202020204" pitchFamily="34" charset="0"/>
              </a:rPr>
              <a:t>Un ricordo doveroso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6AF47F5-1503-5B45-6816-6F201E588909}"/>
              </a:ext>
            </a:extLst>
          </p:cNvPr>
          <p:cNvSpPr txBox="1"/>
          <p:nvPr/>
        </p:nvSpPr>
        <p:spPr>
          <a:xfrm>
            <a:off x="657368" y="570414"/>
            <a:ext cx="70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38A620-57C6-2B1F-7408-FA2E1F374D65}"/>
              </a:ext>
            </a:extLst>
          </p:cNvPr>
          <p:cNvSpPr txBox="1"/>
          <p:nvPr/>
        </p:nvSpPr>
        <p:spPr>
          <a:xfrm>
            <a:off x="412018" y="1512664"/>
            <a:ext cx="1136796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Ai temi dell’innovazione e dei servizi alle imprese Gerardo Delfino ha dedicato molta parte della sua attività professionale</a:t>
            </a:r>
          </a:p>
          <a:p>
            <a:endParaRPr lang="it-IT" sz="2400" dirty="0"/>
          </a:p>
          <a:p>
            <a:r>
              <a:rPr lang="it-IT" sz="2400" dirty="0"/>
              <a:t>Sua è l’impostazione generale di correlare strettamente  le analisi e gli approfondimenti alle esigenze delle istituzioni pubbliche coinvolte e alla collaborazione con loro</a:t>
            </a:r>
          </a:p>
          <a:p>
            <a:endParaRPr lang="it-IT" sz="2400" dirty="0"/>
          </a:p>
          <a:p>
            <a:r>
              <a:rPr lang="it-IT" sz="2400" dirty="0"/>
              <a:t>Ne è derivata: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la creazione di una fitta rete di relazioni e di collaborazioni con stakeholder diversi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la possibilità come istituto di ricerca di operare in una condizione di sperimentazione costante (living lab ante litteram)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la positiva «sensazione» di incidere nei processi di policy e di governance</a:t>
            </a:r>
            <a:endParaRPr lang="it-IT" dirty="0"/>
          </a:p>
          <a:p>
            <a:pPr marL="285750" indent="-285750">
              <a:buFontTx/>
              <a:buChar char="-"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7683939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D40B6-4C56-5659-214E-1EB5F4553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9C41DD-0A19-7425-B95C-643D28C54695}"/>
              </a:ext>
            </a:extLst>
          </p:cNvPr>
          <p:cNvSpPr txBox="1"/>
          <p:nvPr/>
        </p:nvSpPr>
        <p:spPr>
          <a:xfrm>
            <a:off x="1357888" y="779929"/>
            <a:ext cx="1017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Arial Narrow" panose="020B0604020202020204" pitchFamily="34" charset="0"/>
              </a:rPr>
              <a:t>Evoluzione delle politiche per innovazione e conoscenza nella PAC (1)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95640AB-7BF4-238B-C035-BD727222F7E6}"/>
              </a:ext>
            </a:extLst>
          </p:cNvPr>
          <p:cNvSpPr txBox="1"/>
          <p:nvPr/>
        </p:nvSpPr>
        <p:spPr>
          <a:xfrm>
            <a:off x="657368" y="570414"/>
            <a:ext cx="70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6033378-A535-5D54-128C-2474E77020D5}"/>
              </a:ext>
            </a:extLst>
          </p:cNvPr>
          <p:cNvSpPr txBox="1"/>
          <p:nvPr/>
        </p:nvSpPr>
        <p:spPr>
          <a:xfrm>
            <a:off x="574159" y="2190308"/>
            <a:ext cx="11228202" cy="25442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Strategia di Lisbona (2000): promozione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dell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economia della conoscenza UE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Europa 2020 (2010): potenziare la R&amp;S; rafforzare gli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anelli della catena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dell’innovazione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it-IT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 farm to 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fork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(2020):  «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enabling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 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transition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e «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effective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AKIS»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2728986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9ED16-8386-6B53-7019-F399023B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181BDCDD-0DE1-08AA-B173-75E59F8FE6BE}"/>
              </a:ext>
            </a:extLst>
          </p:cNvPr>
          <p:cNvSpPr txBox="1"/>
          <p:nvPr/>
        </p:nvSpPr>
        <p:spPr>
          <a:xfrm>
            <a:off x="1357888" y="779929"/>
            <a:ext cx="1017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 Narrow" panose="020B0604020202020204" pitchFamily="34" charset="0"/>
              </a:rPr>
              <a:t>Evoluzione delle politiche per innovazione e conoscenza nella PAC (2)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5464A16-8248-2201-5D49-751981890742}"/>
              </a:ext>
            </a:extLst>
          </p:cNvPr>
          <p:cNvSpPr txBox="1"/>
          <p:nvPr/>
        </p:nvSpPr>
        <p:spPr>
          <a:xfrm>
            <a:off x="657368" y="570414"/>
            <a:ext cx="70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DFFBBA2-FC3F-85AA-4935-2611615F326D}"/>
              </a:ext>
            </a:extLst>
          </p:cNvPr>
          <p:cNvSpPr txBox="1"/>
          <p:nvPr/>
        </p:nvSpPr>
        <p:spPr>
          <a:xfrm>
            <a:off x="329609" y="2228571"/>
            <a:ext cx="11674549" cy="3136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 cicli di programmazione PAC ad interesse crescente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2007 - 2013: Formazione e consulenza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 sostegno della condizionalità e della competitività</a:t>
            </a:r>
          </a:p>
          <a:p>
            <a:pPr marL="1828800" marR="0" lvl="4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Avvio della cooperazione per l’innovazione</a:t>
            </a:r>
          </a:p>
          <a:p>
            <a:pPr marL="355600" marR="0" lvl="4" indent="-355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2014 – 2022: Azioni a favore di conoscenza e innovazione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trasversali agli obiettivi di    			  sviluppo rurale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(Formazione, Consulenza, PEI AGRI)</a:t>
            </a:r>
          </a:p>
          <a:p>
            <a:pPr marL="355600" marR="0" lvl="4" indent="-355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2023 – 2027:  Conoscenza e innovazione trasversali agli obiettivi di sviluppo rurale 			   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nell’ambito dell’AKIS</a:t>
            </a:r>
          </a:p>
          <a:p>
            <a:pPr marL="1828800" marR="0" lvl="8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 Ruolo centrale della digitalizzazione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9973000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25EFC-3186-1EF1-83F6-4643399ED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6FCFFD5-B79F-197F-6F79-FA26E7E8BF23}"/>
              </a:ext>
            </a:extLst>
          </p:cNvPr>
          <p:cNvSpPr txBox="1"/>
          <p:nvPr/>
        </p:nvSpPr>
        <p:spPr>
          <a:xfrm>
            <a:off x="1357888" y="779929"/>
            <a:ext cx="1017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 Narrow" panose="020B0604020202020204" pitchFamily="34" charset="0"/>
              </a:rPr>
              <a:t>Evoluzione delle politiche per innovazione e conoscenza nella PAC (3)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9499E68-1F0B-B55A-DBB5-E8293E7B2285}"/>
              </a:ext>
            </a:extLst>
          </p:cNvPr>
          <p:cNvSpPr txBox="1"/>
          <p:nvPr/>
        </p:nvSpPr>
        <p:spPr>
          <a:xfrm>
            <a:off x="657368" y="570414"/>
            <a:ext cx="70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5EBCEE5-5775-C095-C238-256377527E59}"/>
              </a:ext>
            </a:extLst>
          </p:cNvPr>
          <p:cNvSpPr txBox="1"/>
          <p:nvPr/>
        </p:nvSpPr>
        <p:spPr>
          <a:xfrm>
            <a:off x="574159" y="2190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7515001-5A48-6A10-59B0-B69458518A4A}"/>
              </a:ext>
            </a:extLst>
          </p:cNvPr>
          <p:cNvSpPr txBox="1"/>
          <p:nvPr/>
        </p:nvSpPr>
        <p:spPr>
          <a:xfrm>
            <a:off x="370367" y="1943551"/>
            <a:ext cx="11451266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Evoluzione dell’impostazione generale: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 segmentazione e finalizzazione stretta (2007-2013) ad allargamento dei temi, modello partecipativo (2014 -2022) fino a approccio sistemico e coordinato (2023 -2027)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it-IT" sz="28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Stili di governance: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2800" dirty="0">
                <a:solidFill>
                  <a:prstClr val="black"/>
                </a:solidFill>
                <a:latin typeface="Calibri" panose="020F0502020204030204"/>
              </a:rPr>
              <a:t>Centralità delle piccole e medie imprese, attenzione ai fabbisogni, modello relazionale e interattivo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it-IT" sz="28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1513739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B8FCB-C7A1-BAED-0260-ACD87C9FB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9243265-0553-92BB-865A-74F914F8A009}"/>
              </a:ext>
            </a:extLst>
          </p:cNvPr>
          <p:cNvSpPr txBox="1"/>
          <p:nvPr/>
        </p:nvSpPr>
        <p:spPr>
          <a:xfrm>
            <a:off x="1357888" y="779929"/>
            <a:ext cx="695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6824D"/>
                </a:solidFill>
                <a:effectLst/>
                <a:uLnTx/>
                <a:uFillTx/>
                <a:latin typeface="Century Gothic" panose="020B0502020202020204" pitchFamily="34" charset="0"/>
                <a:cs typeface="Arial Narrow" panose="020B0604020202020204" pitchFamily="34" charset="0"/>
              </a:rPr>
              <a:t>L’innovazione e le imprese italiane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A6B0132-DE81-FB7A-DB87-7FC2DFA1ACE2}"/>
              </a:ext>
            </a:extLst>
          </p:cNvPr>
          <p:cNvSpPr txBox="1"/>
          <p:nvPr/>
        </p:nvSpPr>
        <p:spPr>
          <a:xfrm>
            <a:off x="657368" y="570414"/>
            <a:ext cx="70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5400" b="1" dirty="0">
                <a:solidFill>
                  <a:srgbClr val="06824D"/>
                </a:solidFill>
                <a:latin typeface="Century Gothic" panose="020B0502020202020204" pitchFamily="34" charset="0"/>
              </a:rPr>
              <a:t>4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srgbClr val="06824D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AE4A8F9-ED4B-6FC0-CAE2-10AD1DF00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58" y="1727624"/>
            <a:ext cx="5847148" cy="30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DF950C7-CD5A-3B5C-CD9B-72403845FD4A}"/>
              </a:ext>
            </a:extLst>
          </p:cNvPr>
          <p:cNvSpPr txBox="1"/>
          <p:nvPr/>
        </p:nvSpPr>
        <p:spPr>
          <a:xfrm>
            <a:off x="122275" y="1361498"/>
            <a:ext cx="6588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Innovative farms by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macroareas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and agricultural work unit (% innovative on total farms) </a:t>
            </a:r>
            <a:endParaRPr lang="it-IT" sz="14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311FC8B-0C5E-2575-E8D3-675B1F76D567}"/>
              </a:ext>
            </a:extLst>
          </p:cNvPr>
          <p:cNvSpPr txBox="1"/>
          <p:nvPr/>
        </p:nvSpPr>
        <p:spPr>
          <a:xfrm>
            <a:off x="3107367" y="4815145"/>
            <a:ext cx="3458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Source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ISTAT. Agricultural Census, 2020</a:t>
            </a:r>
            <a:endParaRPr lang="it-IT" sz="1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318537D-8F7F-02A7-7E48-9FA0E195FCC7}"/>
              </a:ext>
            </a:extLst>
          </p:cNvPr>
          <p:cNvSpPr txBox="1"/>
          <p:nvPr/>
        </p:nvSpPr>
        <p:spPr>
          <a:xfrm>
            <a:off x="6705524" y="1267396"/>
            <a:ext cx="53642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Comparison between innovators over 40 and under 40 by regions (%) </a:t>
            </a:r>
            <a:endParaRPr lang="it-IT" sz="1400" dirty="0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07D8415F-B3C6-DC10-6E4D-5C08C85D4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923" y="1775277"/>
            <a:ext cx="4839582" cy="343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310B735-2355-EA26-AAFC-2DAE1D0A4BDD}"/>
              </a:ext>
            </a:extLst>
          </p:cNvPr>
          <p:cNvSpPr txBox="1"/>
          <p:nvPr/>
        </p:nvSpPr>
        <p:spPr>
          <a:xfrm>
            <a:off x="736051" y="5364256"/>
            <a:ext cx="11113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Nel 2024 le imprese innovatrici sono salite al 12% e la condizione del Sud e Isole è migliorata (6,2% e 8,1%) pur rimanendo piuttosto bassa </a:t>
            </a:r>
            <a:r>
              <a:rPr lang="it-IT" i="1" dirty="0"/>
              <a:t>(Report indagine multiscopo ISTAT 2026)</a:t>
            </a:r>
          </a:p>
        </p:txBody>
      </p:sp>
    </p:spTree>
    <p:extLst>
      <p:ext uri="{BB962C8B-B14F-4D97-AF65-F5344CB8AC3E}">
        <p14:creationId xmlns:p14="http://schemas.microsoft.com/office/powerpoint/2010/main" val="30671060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4AA5C-F242-99B3-5319-00D5ED497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F294DC67-EC97-BD46-68CF-7412DBE68D7A}"/>
              </a:ext>
            </a:extLst>
          </p:cNvPr>
          <p:cNvSpPr txBox="1"/>
          <p:nvPr/>
        </p:nvSpPr>
        <p:spPr>
          <a:xfrm>
            <a:off x="1463905" y="306405"/>
            <a:ext cx="695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6824D"/>
                </a:solidFill>
                <a:effectLst/>
                <a:uLnTx/>
                <a:uFillTx/>
                <a:latin typeface="Century Gothic" panose="020B0502020202020204" pitchFamily="34" charset="0"/>
                <a:cs typeface="Arial Narrow" panose="020B0604020202020204" pitchFamily="34" charset="0"/>
              </a:rPr>
              <a:t>L’innovazione e le imprese italiane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D342095-B9C6-B97F-9B4E-6E665E297FA0}"/>
              </a:ext>
            </a:extLst>
          </p:cNvPr>
          <p:cNvSpPr txBox="1"/>
          <p:nvPr/>
        </p:nvSpPr>
        <p:spPr>
          <a:xfrm>
            <a:off x="657368" y="117891"/>
            <a:ext cx="70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5400" b="1" dirty="0">
                <a:solidFill>
                  <a:srgbClr val="06824D"/>
                </a:solidFill>
                <a:latin typeface="Century Gothic" panose="020B0502020202020204" pitchFamily="34" charset="0"/>
              </a:rPr>
              <a:t>4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srgbClr val="06824D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3DBF99A-FEBC-906C-6A2C-CA375E57DF81}"/>
              </a:ext>
            </a:extLst>
          </p:cNvPr>
          <p:cNvSpPr txBox="1"/>
          <p:nvPr/>
        </p:nvSpPr>
        <p:spPr>
          <a:xfrm>
            <a:off x="264042" y="829625"/>
            <a:ext cx="11927958" cy="5732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Ulteriori elementi caratterizzanti il processo di innovazione delle imprese</a:t>
            </a:r>
            <a:r>
              <a:rPr lang="it-IT" sz="2400" i="1" dirty="0"/>
              <a:t>* </a:t>
            </a:r>
            <a:r>
              <a:rPr lang="it-IT" sz="2400" dirty="0"/>
              <a:t>: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sz="2400" dirty="0"/>
              <a:t> maggiore variabilità degli obiettivi di innovazione nel Sud e nelle Isole che nelle altre Circoscrizioni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sz="2400" dirty="0"/>
              <a:t>nel Sud si investe più che al Nord su risorse scarse (idriche), su erosione del suolo, su sicurezza alimentare e tracciabilità di filiera;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sz="2400" dirty="0"/>
              <a:t>chi innova giudica positivamente l’investimento con riferimento a: l’ottimizzazione della produzione (82,2%), la gestione dei mezzi di produzione (72,5%) e la riduzione dei costi operativi (63,6%);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sz="2400" dirty="0"/>
              <a:t>l’autofinanziamento è la forma più diffusa di sostegno all’innovazione, ma anche il ricorso ai finanziamenti PAC (40,3%) con percentuali più elevate nel Sud e nelle Isole e per le </a:t>
            </a:r>
            <a:r>
              <a:rPr lang="it-IT" sz="2400" dirty="0">
                <a:solidFill>
                  <a:srgbClr val="C00000"/>
                </a:solidFill>
              </a:rPr>
              <a:t>imprese di maggiori dimensioni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sz="2400" dirty="0"/>
              <a:t>la scelta di non investire deriva per il 31,5% dalla carenza di risorse economiche soprattutto tra le aziende del Sud (36,7%) e delle Isole (35,7%)  e dalla carenza di risorse umane con adeguate competenze tecniche (18%; 23,3% al Sud). </a:t>
            </a:r>
          </a:p>
          <a:p>
            <a:r>
              <a:rPr lang="it-IT" i="1" dirty="0"/>
              <a:t>* Fonte: Indagine multiscopo ISTAT 2026</a:t>
            </a:r>
          </a:p>
        </p:txBody>
      </p:sp>
    </p:spTree>
    <p:extLst>
      <p:ext uri="{BB962C8B-B14F-4D97-AF65-F5344CB8AC3E}">
        <p14:creationId xmlns:p14="http://schemas.microsoft.com/office/powerpoint/2010/main" val="22546076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7D93D-ABF1-8BDE-7089-B61AFEA5D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F5D9979-E608-B720-4D2B-A2F50814ED60}"/>
              </a:ext>
            </a:extLst>
          </p:cNvPr>
          <p:cNvSpPr txBox="1"/>
          <p:nvPr/>
        </p:nvSpPr>
        <p:spPr>
          <a:xfrm>
            <a:off x="1357888" y="532613"/>
            <a:ext cx="695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6824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 Narrow" panose="020B0604020202020204" pitchFamily="34" charset="0"/>
              </a:rPr>
              <a:t>L’innovazione e le imprese italiane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890D855-0B2D-BFF8-AB36-58F0F018DE39}"/>
              </a:ext>
            </a:extLst>
          </p:cNvPr>
          <p:cNvSpPr txBox="1"/>
          <p:nvPr/>
        </p:nvSpPr>
        <p:spPr>
          <a:xfrm>
            <a:off x="657368" y="316072"/>
            <a:ext cx="70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06824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AB70EA5-ED8A-3B2C-F61C-D868592C4534}"/>
              </a:ext>
            </a:extLst>
          </p:cNvPr>
          <p:cNvSpPr txBox="1"/>
          <p:nvPr/>
        </p:nvSpPr>
        <p:spPr>
          <a:xfrm>
            <a:off x="453340" y="1055833"/>
            <a:ext cx="115161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Qual è </a:t>
            </a:r>
            <a:r>
              <a:rPr lang="it-IT" sz="2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fabbisogno di innovazione </a:t>
            </a:r>
            <a:r>
              <a:rPr lang="it-IT" sz="2400" dirty="0"/>
              <a:t>del sistema agroalimentare italiano?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questione ritenuta prioritaria dalle politiche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consigliate modalità di analisi locale più vicine alle reali esigenze (metodo PEI AGRI)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utili anche approfondimenti di più ampio respiro, ma complessi e onerosi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A5AEDDE-B068-10E8-55D3-C9F3D18EED79}"/>
              </a:ext>
            </a:extLst>
          </p:cNvPr>
          <p:cNvSpPr txBox="1"/>
          <p:nvPr/>
        </p:nvSpPr>
        <p:spPr>
          <a:xfrm>
            <a:off x="416350" y="2734858"/>
            <a:ext cx="11229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Una metodologia messa a punto dal gruppo CREA PB si basa sui dati RICA *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CE8DCF0-96CF-9006-561B-7D2C235423CC}"/>
              </a:ext>
            </a:extLst>
          </p:cNvPr>
          <p:cNvSpPr txBox="1"/>
          <p:nvPr/>
        </p:nvSpPr>
        <p:spPr>
          <a:xfrm>
            <a:off x="185530" y="6078071"/>
            <a:ext cx="118209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*</a:t>
            </a:r>
            <a:r>
              <a:rPr lang="it-IT" sz="1400" i="1" dirty="0"/>
              <a:t>Andrea Arzeni, Elisa Ascione, Patrizia  Borsotto, Valentina Carta, Tatiana Castellotti, Anna Vagnozzi, Analysis of farms </a:t>
            </a:r>
            <a:r>
              <a:rPr lang="it-IT" sz="1400" i="1" dirty="0" err="1"/>
              <a:t>characteristics</a:t>
            </a:r>
            <a:r>
              <a:rPr lang="it-IT" sz="1400" i="1" dirty="0"/>
              <a:t> </a:t>
            </a:r>
            <a:r>
              <a:rPr lang="it-IT" sz="1400" i="1" dirty="0" err="1"/>
              <a:t>related</a:t>
            </a:r>
            <a:r>
              <a:rPr lang="it-IT" sz="1400" i="1" dirty="0"/>
              <a:t> to </a:t>
            </a:r>
            <a:r>
              <a:rPr lang="it-IT" sz="1400" i="1" dirty="0" err="1"/>
              <a:t>innovation</a:t>
            </a:r>
            <a:r>
              <a:rPr lang="it-IT" sz="1400" i="1" dirty="0"/>
              <a:t> </a:t>
            </a:r>
            <a:r>
              <a:rPr lang="it-IT" sz="1400" i="1" dirty="0" err="1"/>
              <a:t>needs</a:t>
            </a:r>
            <a:r>
              <a:rPr lang="it-IT" sz="1400" i="1" dirty="0"/>
              <a:t>: a </a:t>
            </a:r>
            <a:r>
              <a:rPr lang="it-IT" sz="1400" i="1" dirty="0" err="1"/>
              <a:t>proposal</a:t>
            </a:r>
            <a:r>
              <a:rPr lang="it-IT" sz="1400" i="1" dirty="0"/>
              <a:t> for </a:t>
            </a:r>
            <a:r>
              <a:rPr lang="it-IT" sz="1400" i="1" dirty="0" err="1"/>
              <a:t>supporting</a:t>
            </a:r>
            <a:r>
              <a:rPr lang="it-IT" sz="1400" i="1" dirty="0"/>
              <a:t> the public decision-making </a:t>
            </a:r>
            <a:r>
              <a:rPr lang="it-IT" sz="1400" i="1" dirty="0" err="1"/>
              <a:t>process</a:t>
            </a:r>
            <a:r>
              <a:rPr lang="it-IT" sz="1400" i="1" dirty="0"/>
              <a:t>, Land Use Policy, Volume 100, 2021.</a:t>
            </a:r>
          </a:p>
          <a:p>
            <a:r>
              <a:rPr lang="it-IT" sz="1400" i="1" dirty="0"/>
              <a:t>https://www.innovarurale.it/it/gestinnova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97F25EB-A073-275A-CA48-D5BBFD8CB29C}"/>
              </a:ext>
            </a:extLst>
          </p:cNvPr>
          <p:cNvSpPr txBox="1"/>
          <p:nvPr/>
        </p:nvSpPr>
        <p:spPr>
          <a:xfrm>
            <a:off x="2255877" y="3295680"/>
            <a:ext cx="7680244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Fabbisogni per le imprese delle Regioni del Sud e delle Isole: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solidFill>
                  <a:schemeClr val="accent6">
                    <a:lumMod val="75000"/>
                  </a:schemeClr>
                </a:solidFill>
              </a:rPr>
              <a:t>costi di produzione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età macchine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solidFill>
                  <a:schemeClr val="accent6">
                    <a:lumMod val="75000"/>
                  </a:schemeClr>
                </a:solidFill>
              </a:rPr>
              <a:t>costi energia e acqua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solidFill>
                  <a:schemeClr val="accent6">
                    <a:lumMod val="75000"/>
                  </a:schemeClr>
                </a:solidFill>
              </a:rPr>
              <a:t>impiego fitofarmaci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solidFill>
                  <a:schemeClr val="accent6">
                    <a:lumMod val="75000"/>
                  </a:schemeClr>
                </a:solidFill>
              </a:rPr>
              <a:t>stabilità del lavoro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solidFill>
                  <a:schemeClr val="accent6">
                    <a:lumMod val="75000"/>
                  </a:schemeClr>
                </a:solidFill>
              </a:rPr>
              <a:t>livello di istruzione</a:t>
            </a:r>
          </a:p>
          <a:p>
            <a:pPr marL="285750" indent="-285750">
              <a:buFontTx/>
              <a:buChar char="-"/>
            </a:pPr>
            <a:endParaRPr lang="it-IT" dirty="0"/>
          </a:p>
          <a:p>
            <a:pPr marL="285750" indent="-285750"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97880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theme/theme1.xml><?xml version="1.0" encoding="utf-8"?>
<a:theme xmlns:a="http://schemas.openxmlformats.org/drawingml/2006/main" name="Tema di Office">
  <a:themeElements>
    <a:clrScheme name="Testo scorrevol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1138</Words>
  <Application>Microsoft Office PowerPoint</Application>
  <PresentationFormat>Widescreen</PresentationFormat>
  <Paragraphs>119</Paragraphs>
  <Slides>14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Aptos</vt:lpstr>
      <vt:lpstr>Arial</vt:lpstr>
      <vt:lpstr>Calibri</vt:lpstr>
      <vt:lpstr>Century Gothic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Vagnozzi (CREA-PB)</dc:creator>
  <cp:lastModifiedBy>Anna Vagnozzi (CREA-PB)</cp:lastModifiedBy>
  <cp:revision>10</cp:revision>
  <dcterms:created xsi:type="dcterms:W3CDTF">2026-03-25T08:31:32Z</dcterms:created>
  <dcterms:modified xsi:type="dcterms:W3CDTF">2026-03-26T23:03:33Z</dcterms:modified>
</cp:coreProperties>
</file>