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notesMasterIdLst>
    <p:notesMasterId r:id="rId18"/>
  </p:notesMasterIdLst>
  <p:sldIdLst>
    <p:sldId id="256" r:id="rId2"/>
    <p:sldId id="257" r:id="rId3"/>
    <p:sldId id="259" r:id="rId4"/>
    <p:sldId id="260" r:id="rId5"/>
    <p:sldId id="258" r:id="rId6"/>
    <p:sldId id="261" r:id="rId7"/>
    <p:sldId id="262" r:id="rId8"/>
    <p:sldId id="264" r:id="rId9"/>
    <p:sldId id="263" r:id="rId10"/>
    <p:sldId id="265" r:id="rId11"/>
    <p:sldId id="266" r:id="rId12"/>
    <p:sldId id="267" r:id="rId13"/>
    <p:sldId id="268" r:id="rId14"/>
    <p:sldId id="270" r:id="rId15"/>
    <p:sldId id="271" r:id="rId16"/>
    <p:sldId id="272"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5C3D"/>
    <a:srgbClr val="79B9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7"/>
    <p:restoredTop sz="68376"/>
  </p:normalViewPr>
  <p:slideViewPr>
    <p:cSldViewPr snapToGrid="0" showGuides="1">
      <p:cViewPr varScale="1">
        <p:scale>
          <a:sx n="63" d="100"/>
          <a:sy n="63" d="100"/>
        </p:scale>
        <p:origin x="2576" y="472"/>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57C090-B125-DE46-A2B5-0D80F073D409}" type="datetimeFigureOut">
              <a:rPr lang="it-IT" smtClean="0"/>
              <a:t>27/03/26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6BAE10-9C54-1249-83C2-76736FE369CF}" type="slidenum">
              <a:rPr lang="it-IT" smtClean="0"/>
              <a:t>‹N›</a:t>
            </a:fld>
            <a:endParaRPr lang="it-IT"/>
          </a:p>
        </p:txBody>
      </p:sp>
    </p:spTree>
    <p:extLst>
      <p:ext uri="{BB962C8B-B14F-4D97-AF65-F5344CB8AC3E}">
        <p14:creationId xmlns:p14="http://schemas.microsoft.com/office/powerpoint/2010/main" val="4075929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96BAE10-9C54-1249-83C2-76736FE369CF}" type="slidenum">
              <a:rPr lang="it-IT" smtClean="0"/>
              <a:t>1</a:t>
            </a:fld>
            <a:endParaRPr lang="it-IT"/>
          </a:p>
        </p:txBody>
      </p:sp>
    </p:spTree>
    <p:extLst>
      <p:ext uri="{BB962C8B-B14F-4D97-AF65-F5344CB8AC3E}">
        <p14:creationId xmlns:p14="http://schemas.microsoft.com/office/powerpoint/2010/main" val="3824972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99529-F1C3-0D2F-4569-D3B46EDF1A0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EF592E3-84DE-3445-352D-4B7CEF8A746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D99E451-6DCD-D9D5-4C45-F5E999B736D6}"/>
              </a:ext>
            </a:extLst>
          </p:cNvPr>
          <p:cNvSpPr>
            <a:spLocks noGrp="1"/>
          </p:cNvSpPr>
          <p:nvPr>
            <p:ph type="body" idx="1"/>
          </p:nvPr>
        </p:nvSpPr>
        <p:spPr/>
        <p:txBody>
          <a:bodyPr/>
          <a:lstStyle/>
          <a:p>
            <a:r>
              <a:rPr lang="it-IT" dirty="0"/>
              <a:t>Le aree montane presentano le mediane più elevate per tutti e tre gli indici , il che significa che queste aree sono caratterizzate da forti debolezze demografiche, sociali ed economiche. Gli elevati valori della deviazione standard, soprattutto per le dimensioni demografica ed economica, indicano una certa variabilità interna.</a:t>
            </a:r>
          </a:p>
        </p:txBody>
      </p:sp>
      <p:sp>
        <p:nvSpPr>
          <p:cNvPr id="4" name="Segnaposto numero diapositiva 3">
            <a:extLst>
              <a:ext uri="{FF2B5EF4-FFF2-40B4-BE49-F238E27FC236}">
                <a16:creationId xmlns:a16="http://schemas.microsoft.com/office/drawing/2014/main" id="{AD337440-8267-776F-0B3C-BD3366D4BA01}"/>
              </a:ext>
            </a:extLst>
          </p:cNvPr>
          <p:cNvSpPr>
            <a:spLocks noGrp="1"/>
          </p:cNvSpPr>
          <p:nvPr>
            <p:ph type="sldNum" sz="quarter" idx="5"/>
          </p:nvPr>
        </p:nvSpPr>
        <p:spPr/>
        <p:txBody>
          <a:bodyPr/>
          <a:lstStyle/>
          <a:p>
            <a:fld id="{996BAE10-9C54-1249-83C2-76736FE369CF}" type="slidenum">
              <a:rPr lang="it-IT" smtClean="0"/>
              <a:t>10</a:t>
            </a:fld>
            <a:endParaRPr lang="it-IT"/>
          </a:p>
        </p:txBody>
      </p:sp>
    </p:spTree>
    <p:extLst>
      <p:ext uri="{BB962C8B-B14F-4D97-AF65-F5344CB8AC3E}">
        <p14:creationId xmlns:p14="http://schemas.microsoft.com/office/powerpoint/2010/main" val="3985783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AFE8-3E32-F904-9FFE-C46171A283F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77195A5-CE7B-387E-70B2-466A084353C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475DFE4-0BD2-72DB-60C9-937710083D15}"/>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7E02713-6D1A-D615-01D6-0A6ADBEC70BF}"/>
              </a:ext>
            </a:extLst>
          </p:cNvPr>
          <p:cNvSpPr>
            <a:spLocks noGrp="1"/>
          </p:cNvSpPr>
          <p:nvPr>
            <p:ph type="sldNum" sz="quarter" idx="5"/>
          </p:nvPr>
        </p:nvSpPr>
        <p:spPr/>
        <p:txBody>
          <a:bodyPr/>
          <a:lstStyle/>
          <a:p>
            <a:fld id="{996BAE10-9C54-1249-83C2-76736FE369CF}" type="slidenum">
              <a:rPr lang="it-IT" smtClean="0"/>
              <a:t>11</a:t>
            </a:fld>
            <a:endParaRPr lang="it-IT"/>
          </a:p>
        </p:txBody>
      </p:sp>
    </p:spTree>
    <p:extLst>
      <p:ext uri="{BB962C8B-B14F-4D97-AF65-F5344CB8AC3E}">
        <p14:creationId xmlns:p14="http://schemas.microsoft.com/office/powerpoint/2010/main" val="4074321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EA284-B99C-8DFE-52E3-3DCF2604507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77BC8CD-C466-F5A8-AE66-91221EF407C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F5DEC53-8188-7C2E-0099-29F104CBD6FF}"/>
              </a:ext>
            </a:extLst>
          </p:cNvPr>
          <p:cNvSpPr>
            <a:spLocks noGrp="1"/>
          </p:cNvSpPr>
          <p:nvPr>
            <p:ph type="body" idx="1"/>
          </p:nvPr>
        </p:nvSpPr>
        <p:spPr/>
        <p:txBody>
          <a:bodyPr/>
          <a:lstStyle/>
          <a:p>
            <a:r>
              <a:rPr lang="it-IT" dirty="0"/>
              <a:t>l’interdipendenza tra fragilità ambientali e socio-economiche</a:t>
            </a:r>
          </a:p>
          <a:p>
            <a:endParaRPr lang="it-IT" dirty="0"/>
          </a:p>
          <a:p>
            <a:r>
              <a:rPr lang="it-IT" dirty="0"/>
              <a:t>Nella Figura 3a è evidente una relazione positiva significativa tra DWI e SEVI in molti comuni del Nord Italia. Ciò potrebbe essere dovuto a una minore vulnerabilità ambientale e ai valori negativi del DWI presenti nella maggior parte di questi comuni. Questa rappresenta la migliore combinazione possibile, poiché la vitalità demografica favorisce un ambiente sano (Pilone, </a:t>
            </a:r>
            <a:r>
              <a:rPr lang="it-IT" dirty="0" err="1"/>
              <a:t>Demichela</a:t>
            </a:r>
            <a:r>
              <a:rPr lang="it-IT" dirty="0"/>
              <a:t>, 2018; </a:t>
            </a:r>
            <a:r>
              <a:rPr lang="it-IT" dirty="0" err="1"/>
              <a:t>Stotten</a:t>
            </a:r>
            <a:r>
              <a:rPr lang="it-IT" dirty="0"/>
              <a:t> et al., 2021). Si osserva un’eccezione in alcune aree del Trentino-Alto Adige: dove una condizione demografica favorevole non migliora lo stato dell’ambiente. L’Italia centrale è caratterizzata principalmente da una relazione inversa tra debolezza demografica e vulnerabilità ambientale. La maggior parte dei comuni presenta una situazione ambientale favorevole, indicando la presenza di fenomeni di spopolamento e/o invecchiamento. I coefficienti stimati per il Sud Italia sono prevalentemente negativi. Tuttavia, è degno di nota il cluster positivo tra Molise, Campania e Basilicata, risultato della combinazione peggiore, caratterizzata da valori elevati sia di DWI sia di SEVI.</a:t>
            </a:r>
          </a:p>
          <a:p>
            <a:endParaRPr lang="it-IT" dirty="0"/>
          </a:p>
          <a:p>
            <a:r>
              <a:rPr lang="it-IT" dirty="0"/>
              <a:t>La mappa relativa all’SDI (Figura 3b) mostra che quasi tutti i coefficienti hanno segno negativo. È importante ricordare che ciò indica una relazione inversa tra SDI e SEVI, al di là dei valori algebrici assunti dalle variabili. Poiché la variabile dipendente, SEVI, è per lo più inferiore alla media, ne consegue che, come previsto, i comuni rurali e delle aree interne sono caratterizzati da valori più elevati di SDI. Ciò significa che i comuni in cui i servizi essenziali (sanità, istruzione e mobilità) sono carenti presentano comunque uno stato ambientale favorevole.</a:t>
            </a:r>
          </a:p>
          <a:p>
            <a:endParaRPr lang="it-IT" dirty="0"/>
          </a:p>
          <a:p>
            <a:r>
              <a:rPr lang="it-IT" dirty="0"/>
              <a:t>Infine, le stime parametriche per l’EWI nella Figura 3c indicano l’esistenza di un trade-off tra attività economiche e stato dell’ambiente. Analogamente al DWI, la regione Trentino-Alto Adige emerge come un caso potenzialmente molto favorevole, ma ciò non è confermato dai risultati del modello: i coefficienti negativi non sembrano indicare una buona compatibilità tra economia e ambiente.</a:t>
            </a:r>
          </a:p>
          <a:p>
            <a:endParaRPr lang="it-IT" dirty="0"/>
          </a:p>
        </p:txBody>
      </p:sp>
      <p:sp>
        <p:nvSpPr>
          <p:cNvPr id="4" name="Segnaposto numero diapositiva 3">
            <a:extLst>
              <a:ext uri="{FF2B5EF4-FFF2-40B4-BE49-F238E27FC236}">
                <a16:creationId xmlns:a16="http://schemas.microsoft.com/office/drawing/2014/main" id="{B6510542-F60C-651A-57E2-D46F14BFC8BC}"/>
              </a:ext>
            </a:extLst>
          </p:cNvPr>
          <p:cNvSpPr>
            <a:spLocks noGrp="1"/>
          </p:cNvSpPr>
          <p:nvPr>
            <p:ph type="sldNum" sz="quarter" idx="5"/>
          </p:nvPr>
        </p:nvSpPr>
        <p:spPr/>
        <p:txBody>
          <a:bodyPr/>
          <a:lstStyle/>
          <a:p>
            <a:fld id="{996BAE10-9C54-1249-83C2-76736FE369CF}" type="slidenum">
              <a:rPr lang="it-IT" smtClean="0"/>
              <a:t>12</a:t>
            </a:fld>
            <a:endParaRPr lang="it-IT"/>
          </a:p>
        </p:txBody>
      </p:sp>
    </p:spTree>
    <p:extLst>
      <p:ext uri="{BB962C8B-B14F-4D97-AF65-F5344CB8AC3E}">
        <p14:creationId xmlns:p14="http://schemas.microsoft.com/office/powerpoint/2010/main" val="526872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CA4D7-9552-13E4-34E1-C3931484C54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F7A710D-1C1A-3281-BC28-631F9C245BE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8591C10-35A8-7D1D-8A7D-F2D2ED4B7EAA}"/>
              </a:ext>
            </a:extLst>
          </p:cNvPr>
          <p:cNvSpPr>
            <a:spLocks noGrp="1"/>
          </p:cNvSpPr>
          <p:nvPr>
            <p:ph type="body" idx="1"/>
          </p:nvPr>
        </p:nvSpPr>
        <p:spPr/>
        <p:txBody>
          <a:bodyPr/>
          <a:lstStyle/>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Avenir Book" panose="02000503020000020003" pitchFamily="2" charset="0"/>
              </a:rPr>
              <a:t>Le aree montane italiane presentano diffuse </a:t>
            </a:r>
            <a:r>
              <a:rPr lang="it-IT" b="1" dirty="0">
                <a:latin typeface="Avenir Book" panose="02000503020000020003" pitchFamily="2" charset="0"/>
              </a:rPr>
              <a:t>vulnerabilità sociali, economiche e demografiche</a:t>
            </a:r>
            <a:r>
              <a:rPr lang="it-IT" dirty="0">
                <a:latin typeface="Avenir Book" panose="02000503020000020003" pitchFamily="2" charset="0"/>
              </a:rPr>
              <a:t>, nonostante condizioni ambientali complessivamente favorevoli.</a:t>
            </a:r>
          </a:p>
          <a:p>
            <a:endParaRPr lang="it-IT" dirty="0"/>
          </a:p>
          <a:p>
            <a:r>
              <a:rPr lang="it-IT" dirty="0">
                <a:latin typeface="Avenir Book" panose="02000503020000020003" pitchFamily="2" charset="0"/>
              </a:rPr>
              <a:t>Esiste una relazione significativa tra (circolo vizioso) perifericità territoriale</a:t>
            </a:r>
          </a:p>
          <a:p>
            <a:pPr lvl="1"/>
            <a:r>
              <a:rPr lang="it-IT" b="1" dirty="0">
                <a:latin typeface="Avenir Book" panose="02000503020000020003" pitchFamily="2" charset="0"/>
              </a:rPr>
              <a:t>spopolamento e declino economico</a:t>
            </a:r>
            <a:r>
              <a:rPr lang="it-IT" dirty="0">
                <a:latin typeface="Avenir Book" panose="02000503020000020003" pitchFamily="2" charset="0"/>
              </a:rPr>
              <a:t> </a:t>
            </a:r>
          </a:p>
          <a:p>
            <a:pPr lvl="1"/>
            <a:r>
              <a:rPr lang="it-IT" b="1" dirty="0">
                <a:latin typeface="Avenir Book" panose="02000503020000020003" pitchFamily="2" charset="0"/>
              </a:rPr>
              <a:t>distanza dai servizi essenziali</a:t>
            </a:r>
            <a:r>
              <a:rPr lang="it-IT" dirty="0">
                <a:latin typeface="Avenir Book" panose="02000503020000020003" pitchFamily="2" charset="0"/>
              </a:rPr>
              <a:t> </a:t>
            </a:r>
          </a:p>
          <a:p>
            <a:pPr lvl="1"/>
            <a:r>
              <a:rPr lang="it-IT" b="1" dirty="0">
                <a:latin typeface="Avenir Book" panose="02000503020000020003" pitchFamily="2" charset="0"/>
              </a:rPr>
              <a:t>debolezza del sistema produttivo locale</a:t>
            </a:r>
            <a:r>
              <a:rPr lang="it-IT" dirty="0">
                <a:latin typeface="Avenir Book" panose="02000503020000020003" pitchFamily="2" charset="0"/>
              </a:rPr>
              <a:t> </a:t>
            </a:r>
          </a:p>
          <a:p>
            <a:pPr lvl="1"/>
            <a:endParaRPr lang="it-IT" dirty="0">
              <a:latin typeface="Avenir Book" panose="02000503020000020003" pitchFamily="2" charset="0"/>
            </a:endParaRPr>
          </a:p>
          <a:p>
            <a:pPr lvl="1"/>
            <a:endParaRPr lang="it-IT" dirty="0">
              <a:latin typeface="Avenir Book" panose="02000503020000020003" pitchFamily="2" charset="0"/>
            </a:endParaRPr>
          </a:p>
          <a:p>
            <a:pPr marL="228600" lvl="1" indent="0">
              <a:buNone/>
            </a:pPr>
            <a:endParaRPr lang="it-IT" dirty="0">
              <a:latin typeface="Avenir Book" panose="02000503020000020003" pitchFamily="2" charset="0"/>
            </a:endParaRPr>
          </a:p>
          <a:p>
            <a:pPr marL="0" lvl="1" indent="0">
              <a:spcBef>
                <a:spcPts val="1000"/>
              </a:spcBef>
              <a:buNone/>
            </a:pPr>
            <a:r>
              <a:rPr lang="it-IT" dirty="0">
                <a:latin typeface="Avenir Book" panose="02000503020000020003" pitchFamily="2" charset="0"/>
              </a:rPr>
              <a:t>Vulnerabilità socioeconomica connessa a:</a:t>
            </a:r>
          </a:p>
          <a:p>
            <a:pPr lvl="1"/>
            <a:r>
              <a:rPr lang="it-IT" dirty="0">
                <a:latin typeface="Avenir Book" panose="02000503020000020003" pitchFamily="2" charset="0"/>
              </a:rPr>
              <a:t>isolamento geografico </a:t>
            </a:r>
          </a:p>
          <a:p>
            <a:pPr lvl="1"/>
            <a:r>
              <a:rPr lang="it-IT" dirty="0">
                <a:latin typeface="Avenir Book" panose="02000503020000020003" pitchFamily="2" charset="0"/>
              </a:rPr>
              <a:t>carenza di servizi (sanità, istruzione, mobilità) </a:t>
            </a:r>
          </a:p>
          <a:p>
            <a:pPr lvl="1"/>
            <a:r>
              <a:rPr lang="it-IT" dirty="0">
                <a:latin typeface="Avenir Book" panose="02000503020000020003" pitchFamily="2" charset="0"/>
              </a:rPr>
              <a:t>degrado del patrimonio edilizio </a:t>
            </a:r>
          </a:p>
          <a:p>
            <a:pPr lvl="1"/>
            <a:r>
              <a:rPr lang="it-IT" dirty="0">
                <a:latin typeface="Avenir Book" panose="02000503020000020003" pitchFamily="2" charset="0"/>
              </a:rPr>
              <a:t>predominanza del settore agricolo (ruolo politiche rurali e di coesione)</a:t>
            </a:r>
          </a:p>
          <a:p>
            <a:pPr lvl="1"/>
            <a:endParaRPr lang="it-IT" dirty="0">
              <a:latin typeface="Avenir Book" panose="02000503020000020003" pitchFamily="2" charset="0"/>
            </a:endParaRPr>
          </a:p>
          <a:p>
            <a:r>
              <a:rPr lang="it-IT" dirty="0">
                <a:latin typeface="Avenir Book" panose="02000503020000020003" pitchFamily="2" charset="0"/>
              </a:rPr>
              <a:t>Fattori chiave della vulnerabilità socio-economica: </a:t>
            </a:r>
          </a:p>
          <a:p>
            <a:pPr lvl="1"/>
            <a:r>
              <a:rPr lang="it-IT" dirty="0">
                <a:latin typeface="Avenir Book" panose="02000503020000020003" pitchFamily="2" charset="0"/>
              </a:rPr>
              <a:t>isolamento geografico </a:t>
            </a:r>
          </a:p>
          <a:p>
            <a:pPr lvl="1"/>
            <a:r>
              <a:rPr lang="it-IT" dirty="0">
                <a:latin typeface="Avenir Book" panose="02000503020000020003" pitchFamily="2" charset="0"/>
              </a:rPr>
              <a:t>carenza di servizi (sanità, istruzione, mobilità) </a:t>
            </a:r>
          </a:p>
          <a:p>
            <a:pPr lvl="1"/>
            <a:r>
              <a:rPr lang="it-IT" dirty="0">
                <a:latin typeface="Avenir Book" panose="02000503020000020003" pitchFamily="2" charset="0"/>
              </a:rPr>
              <a:t>degrado del patrimonio edilizio </a:t>
            </a:r>
          </a:p>
          <a:p>
            <a:pPr lvl="1"/>
            <a:r>
              <a:rPr lang="it-IT" dirty="0">
                <a:latin typeface="Avenir Book" panose="02000503020000020003" pitchFamily="2" charset="0"/>
              </a:rPr>
              <a:t>predominanza del settore agricolo </a:t>
            </a:r>
          </a:p>
          <a:p>
            <a:pPr lvl="1"/>
            <a:endParaRPr lang="it-IT" dirty="0">
              <a:latin typeface="Avenir Book" panose="02000503020000020003" pitchFamily="2" charset="0"/>
            </a:endParaRPr>
          </a:p>
          <a:p>
            <a:endParaRPr lang="it-IT" dirty="0"/>
          </a:p>
        </p:txBody>
      </p:sp>
      <p:sp>
        <p:nvSpPr>
          <p:cNvPr id="4" name="Segnaposto numero diapositiva 3">
            <a:extLst>
              <a:ext uri="{FF2B5EF4-FFF2-40B4-BE49-F238E27FC236}">
                <a16:creationId xmlns:a16="http://schemas.microsoft.com/office/drawing/2014/main" id="{E6E23636-CDA2-AF16-706A-A6343A0262CA}"/>
              </a:ext>
            </a:extLst>
          </p:cNvPr>
          <p:cNvSpPr>
            <a:spLocks noGrp="1"/>
          </p:cNvSpPr>
          <p:nvPr>
            <p:ph type="sldNum" sz="quarter" idx="5"/>
          </p:nvPr>
        </p:nvSpPr>
        <p:spPr/>
        <p:txBody>
          <a:bodyPr/>
          <a:lstStyle/>
          <a:p>
            <a:fld id="{996BAE10-9C54-1249-83C2-76736FE369CF}" type="slidenum">
              <a:rPr lang="it-IT" smtClean="0"/>
              <a:t>13</a:t>
            </a:fld>
            <a:endParaRPr lang="it-IT"/>
          </a:p>
        </p:txBody>
      </p:sp>
    </p:spTree>
    <p:extLst>
      <p:ext uri="{BB962C8B-B14F-4D97-AF65-F5344CB8AC3E}">
        <p14:creationId xmlns:p14="http://schemas.microsoft.com/office/powerpoint/2010/main" val="1118465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DCDC9-EA7A-AAC9-F643-FDA79A20097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4879D5E-3CD6-B392-A621-DEA57DB9D1C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CBCAD6B-E4B0-9712-90E6-66B85D83B2E9}"/>
              </a:ext>
            </a:extLst>
          </p:cNvPr>
          <p:cNvSpPr>
            <a:spLocks noGrp="1"/>
          </p:cNvSpPr>
          <p:nvPr>
            <p:ph type="body" idx="1"/>
          </p:nvPr>
        </p:nvSpPr>
        <p:spPr/>
        <p:txBody>
          <a:bodyPr/>
          <a:lstStyle/>
          <a:p>
            <a:pPr lvl="1"/>
            <a:endParaRPr lang="it-IT" dirty="0">
              <a:latin typeface="Avenir Book" panose="02000503020000020003" pitchFamily="2" charset="0"/>
            </a:endParaRPr>
          </a:p>
          <a:p>
            <a:endParaRPr lang="it-IT" dirty="0"/>
          </a:p>
        </p:txBody>
      </p:sp>
      <p:sp>
        <p:nvSpPr>
          <p:cNvPr id="4" name="Segnaposto numero diapositiva 3">
            <a:extLst>
              <a:ext uri="{FF2B5EF4-FFF2-40B4-BE49-F238E27FC236}">
                <a16:creationId xmlns:a16="http://schemas.microsoft.com/office/drawing/2014/main" id="{F923CB4A-9FE3-87A4-D64D-801C794F002C}"/>
              </a:ext>
            </a:extLst>
          </p:cNvPr>
          <p:cNvSpPr>
            <a:spLocks noGrp="1"/>
          </p:cNvSpPr>
          <p:nvPr>
            <p:ph type="sldNum" sz="quarter" idx="5"/>
          </p:nvPr>
        </p:nvSpPr>
        <p:spPr/>
        <p:txBody>
          <a:bodyPr/>
          <a:lstStyle/>
          <a:p>
            <a:fld id="{996BAE10-9C54-1249-83C2-76736FE369CF}" type="slidenum">
              <a:rPr lang="it-IT" smtClean="0"/>
              <a:t>14</a:t>
            </a:fld>
            <a:endParaRPr lang="it-IT"/>
          </a:p>
        </p:txBody>
      </p:sp>
    </p:spTree>
    <p:extLst>
      <p:ext uri="{BB962C8B-B14F-4D97-AF65-F5344CB8AC3E}">
        <p14:creationId xmlns:p14="http://schemas.microsoft.com/office/powerpoint/2010/main" val="1988220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F158-B199-893B-AB4E-CB31AB84EC0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CA2DB52-612A-3E31-0C30-97D0EDCA13D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5BFB18E-9E63-2627-71C5-109AE7A6E0FA}"/>
              </a:ext>
            </a:extLst>
          </p:cNvPr>
          <p:cNvSpPr>
            <a:spLocks noGrp="1"/>
          </p:cNvSpPr>
          <p:nvPr>
            <p:ph type="body" idx="1"/>
          </p:nvPr>
        </p:nvSpPr>
        <p:spPr/>
        <p:txBody>
          <a:bodyPr/>
          <a:lstStyle/>
          <a:p>
            <a:pPr lvl="1"/>
            <a:endParaRPr lang="it-IT" dirty="0">
              <a:latin typeface="Avenir Book" panose="02000503020000020003" pitchFamily="2" charset="0"/>
            </a:endParaRPr>
          </a:p>
          <a:p>
            <a:r>
              <a:rPr lang="it-IT" dirty="0"/>
              <a:t>Es. Symbola su Appenino </a:t>
            </a:r>
          </a:p>
        </p:txBody>
      </p:sp>
      <p:sp>
        <p:nvSpPr>
          <p:cNvPr id="4" name="Segnaposto numero diapositiva 3">
            <a:extLst>
              <a:ext uri="{FF2B5EF4-FFF2-40B4-BE49-F238E27FC236}">
                <a16:creationId xmlns:a16="http://schemas.microsoft.com/office/drawing/2014/main" id="{912628AC-8B2E-88D2-055E-AA7FFA45CD0A}"/>
              </a:ext>
            </a:extLst>
          </p:cNvPr>
          <p:cNvSpPr>
            <a:spLocks noGrp="1"/>
          </p:cNvSpPr>
          <p:nvPr>
            <p:ph type="sldNum" sz="quarter" idx="5"/>
          </p:nvPr>
        </p:nvSpPr>
        <p:spPr/>
        <p:txBody>
          <a:bodyPr/>
          <a:lstStyle/>
          <a:p>
            <a:fld id="{996BAE10-9C54-1249-83C2-76736FE369CF}" type="slidenum">
              <a:rPr lang="it-IT" smtClean="0"/>
              <a:t>15</a:t>
            </a:fld>
            <a:endParaRPr lang="it-IT"/>
          </a:p>
        </p:txBody>
      </p:sp>
    </p:spTree>
    <p:extLst>
      <p:ext uri="{BB962C8B-B14F-4D97-AF65-F5344CB8AC3E}">
        <p14:creationId xmlns:p14="http://schemas.microsoft.com/office/powerpoint/2010/main" val="1365840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99363-BC4C-4984-D0C4-044E425A608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43C1448-563F-A43F-4D16-F6723B0AC3A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8EC7175-20FA-C956-AAC9-3E6F1A5A3F8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0118CD0-C83B-9DCC-0A1E-D358A2F202D1}"/>
              </a:ext>
            </a:extLst>
          </p:cNvPr>
          <p:cNvSpPr>
            <a:spLocks noGrp="1"/>
          </p:cNvSpPr>
          <p:nvPr>
            <p:ph type="sldNum" sz="quarter" idx="5"/>
          </p:nvPr>
        </p:nvSpPr>
        <p:spPr/>
        <p:txBody>
          <a:bodyPr/>
          <a:lstStyle/>
          <a:p>
            <a:fld id="{996BAE10-9C54-1249-83C2-76736FE369CF}" type="slidenum">
              <a:rPr lang="it-IT" smtClean="0"/>
              <a:t>16</a:t>
            </a:fld>
            <a:endParaRPr lang="it-IT"/>
          </a:p>
        </p:txBody>
      </p:sp>
    </p:spTree>
    <p:extLst>
      <p:ext uri="{BB962C8B-B14F-4D97-AF65-F5344CB8AC3E}">
        <p14:creationId xmlns:p14="http://schemas.microsoft.com/office/powerpoint/2010/main" val="1414624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Presentiamo un lavoro che costruisce un indicatore sintetico di vulnerabilità ambientale a scala </a:t>
            </a:r>
            <a:r>
              <a:rPr lang="it-IT" sz="1200" kern="1200">
                <a:solidFill>
                  <a:schemeClr val="tx1"/>
                </a:solidFill>
                <a:effectLst/>
                <a:latin typeface="+mn-lt"/>
                <a:ea typeface="+mn-ea"/>
                <a:cs typeface="+mn-cs"/>
              </a:rPr>
              <a:t>comunale e lo </a:t>
            </a:r>
            <a:r>
              <a:rPr lang="it-IT" sz="1200" kern="1200" dirty="0">
                <a:solidFill>
                  <a:schemeClr val="tx1"/>
                </a:solidFill>
                <a:effectLst/>
                <a:latin typeface="+mn-lt"/>
                <a:ea typeface="+mn-ea"/>
                <a:cs typeface="+mn-cs"/>
              </a:rPr>
              <a:t>collega ai driver demografici, sociali ed economici con un modello spaziale.</a:t>
            </a:r>
          </a:p>
          <a:p>
            <a:endParaRPr lang="it-IT" dirty="0"/>
          </a:p>
        </p:txBody>
      </p:sp>
      <p:sp>
        <p:nvSpPr>
          <p:cNvPr id="4" name="Segnaposto numero diapositiva 3"/>
          <p:cNvSpPr>
            <a:spLocks noGrp="1"/>
          </p:cNvSpPr>
          <p:nvPr>
            <p:ph type="sldNum" sz="quarter" idx="5"/>
          </p:nvPr>
        </p:nvSpPr>
        <p:spPr/>
        <p:txBody>
          <a:bodyPr/>
          <a:lstStyle/>
          <a:p>
            <a:fld id="{996BAE10-9C54-1249-83C2-76736FE369CF}" type="slidenum">
              <a:rPr lang="it-IT" smtClean="0"/>
              <a:t>2</a:t>
            </a:fld>
            <a:endParaRPr lang="it-IT"/>
          </a:p>
        </p:txBody>
      </p:sp>
    </p:spTree>
    <p:extLst>
      <p:ext uri="{BB962C8B-B14F-4D97-AF65-F5344CB8AC3E}">
        <p14:creationId xmlns:p14="http://schemas.microsoft.com/office/powerpoint/2010/main" val="343089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Avenir Light" panose="020B0402020203020204" pitchFamily="34" charset="77"/>
              </a:rPr>
              <a:t>Questo studio affronta alcune lacune della letteratura utilizzando un approccio multidimensionale e spaziale, finora meno esplorato (</a:t>
            </a:r>
            <a:r>
              <a:rPr lang="it-IT" dirty="0" err="1">
                <a:latin typeface="Avenir Light" panose="020B0402020203020204" pitchFamily="34" charset="77"/>
              </a:rPr>
              <a:t>Drakes</a:t>
            </a:r>
            <a:r>
              <a:rPr lang="it-IT" dirty="0">
                <a:latin typeface="Avenir Light" panose="020B0402020203020204" pitchFamily="34" charset="77"/>
              </a:rPr>
              <a:t>, Tate, 2022; </a:t>
            </a:r>
            <a:r>
              <a:rPr lang="it-IT" dirty="0" err="1">
                <a:latin typeface="Avenir Light" panose="020B0402020203020204" pitchFamily="34" charset="77"/>
              </a:rPr>
              <a:t>Schmeller</a:t>
            </a:r>
            <a:r>
              <a:rPr lang="it-IT" dirty="0">
                <a:latin typeface="Avenir Light" panose="020B0402020203020204" pitchFamily="34" charset="77"/>
              </a:rPr>
              <a:t> et al., 2022), soprattutto nelle aree montane, che sono maggiormente esposte a molteplici fattori di rischio e minaccia (</a:t>
            </a:r>
            <a:r>
              <a:rPr lang="it-IT" dirty="0" err="1">
                <a:latin typeface="Avenir Light" panose="020B0402020203020204" pitchFamily="34" charset="77"/>
              </a:rPr>
              <a:t>Eckstein</a:t>
            </a:r>
            <a:r>
              <a:rPr lang="it-IT" dirty="0">
                <a:latin typeface="Avenir Light" panose="020B0402020203020204" pitchFamily="34" charset="77"/>
              </a:rPr>
              <a:t> et al., 2021).</a:t>
            </a:r>
          </a:p>
          <a:p>
            <a:endParaRPr lang="it-IT" dirty="0"/>
          </a:p>
          <a:p>
            <a:r>
              <a:rPr lang="it-IT" dirty="0"/>
              <a:t>Ad esempio, i terremoti possono innescare processi secondari come valanghe o frane, e le siccità sono strettamente collegate agli incendi. </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Avenir Light" panose="020B0402020203020204" pitchFamily="34" charset="77"/>
              </a:rPr>
              <a:t>criticità ne</a:t>
            </a:r>
            <a:r>
              <a:rPr lang="it-IT" dirty="0">
                <a:latin typeface="Avenir Book" panose="02000503020000020003" pitchFamily="2" charset="0"/>
              </a:rPr>
              <a:t>ll’identificazione di indicatori che consentano di misurare l’esposizione di una popolazione o un’area a molteplici rischi ambientali (</a:t>
            </a:r>
            <a:r>
              <a:rPr lang="it-IT" dirty="0" err="1">
                <a:latin typeface="Avenir Book" panose="02000503020000020003" pitchFamily="2" charset="0"/>
              </a:rPr>
              <a:t>Cong</a:t>
            </a:r>
            <a:r>
              <a:rPr lang="it-IT" dirty="0">
                <a:latin typeface="Avenir Book" panose="02000503020000020003" pitchFamily="2" charset="0"/>
              </a:rPr>
              <a:t> et al., 2023). </a:t>
            </a:r>
          </a:p>
          <a:p>
            <a:endParaRPr lang="it-IT" dirty="0"/>
          </a:p>
          <a:p>
            <a:endParaRPr lang="it-IT" dirty="0"/>
          </a:p>
          <a:p>
            <a:r>
              <a:rPr lang="it-IT" dirty="0"/>
              <a:t>Queste categorie di rischio devono essere analizzate separatamente, poiché le minacce gestibili possono essere affrontate, mentre quelle inevitabili possono solo essere mitigate e sono generalmente associate ai rischi ambientali (Mastronardi et al., 2022).</a:t>
            </a:r>
          </a:p>
        </p:txBody>
      </p:sp>
      <p:sp>
        <p:nvSpPr>
          <p:cNvPr id="4" name="Segnaposto numero diapositiva 3"/>
          <p:cNvSpPr>
            <a:spLocks noGrp="1"/>
          </p:cNvSpPr>
          <p:nvPr>
            <p:ph type="sldNum" sz="quarter" idx="5"/>
          </p:nvPr>
        </p:nvSpPr>
        <p:spPr/>
        <p:txBody>
          <a:bodyPr/>
          <a:lstStyle/>
          <a:p>
            <a:fld id="{996BAE10-9C54-1249-83C2-76736FE369CF}" type="slidenum">
              <a:rPr lang="it-IT" smtClean="0"/>
              <a:t>3</a:t>
            </a:fld>
            <a:endParaRPr lang="it-IT"/>
          </a:p>
        </p:txBody>
      </p:sp>
    </p:spTree>
    <p:extLst>
      <p:ext uri="{BB962C8B-B14F-4D97-AF65-F5344CB8AC3E}">
        <p14:creationId xmlns:p14="http://schemas.microsoft.com/office/powerpoint/2010/main" val="4087661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386A9-469B-70DA-49C8-1EBAD7C5CDB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E40DF3C-09F7-DA54-ABF0-39F8FCF54C2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5F11373-A752-C191-2C4C-AE6A7BED8560}"/>
              </a:ext>
            </a:extLst>
          </p:cNvPr>
          <p:cNvSpPr>
            <a:spLocks noGrp="1"/>
          </p:cNvSpPr>
          <p:nvPr>
            <p:ph type="body" idx="1"/>
          </p:nvPr>
        </p:nvSpPr>
        <p:spPr/>
        <p:txBody>
          <a:bodyPr/>
          <a:lstStyle/>
          <a:p>
            <a:r>
              <a:rPr lang="it-IT" dirty="0"/>
              <a:t>Centralità quadro italiano (abbandono, spopolamento, l’invecchiamento, il calo dell’occupazione e la cessazione delle attività economiche, rischio sismico, avanzamento copertura forestale e cambiamenti di uso di suolo)</a:t>
            </a:r>
          </a:p>
          <a:p>
            <a:endParaRPr lang="it-IT" dirty="0"/>
          </a:p>
          <a:p>
            <a:r>
              <a:rPr lang="it-IT" dirty="0"/>
              <a:t>Questo studio affronta alcune lacune della letteratura utilizzando un approccio multidimensionale e spaziale, finora meno esplorato (</a:t>
            </a:r>
            <a:r>
              <a:rPr lang="it-IT" dirty="0" err="1"/>
              <a:t>Drakes</a:t>
            </a:r>
            <a:r>
              <a:rPr lang="it-IT" dirty="0"/>
              <a:t>, Tate, 2022; </a:t>
            </a:r>
            <a:r>
              <a:rPr lang="it-IT" dirty="0" err="1"/>
              <a:t>Schmeller</a:t>
            </a:r>
            <a:r>
              <a:rPr lang="it-IT" dirty="0"/>
              <a:t> et al., 2022), soprattutto nelle aree montane, che sono maggiormente esposte a molteplici fattori di rischio e minaccia (</a:t>
            </a:r>
            <a:r>
              <a:rPr lang="it-IT" dirty="0" err="1"/>
              <a:t>Eckstein</a:t>
            </a:r>
            <a:r>
              <a:rPr lang="it-IT" dirty="0"/>
              <a:t> et al., 2021).</a:t>
            </a:r>
          </a:p>
          <a:p>
            <a:endParaRPr lang="it-IT" dirty="0"/>
          </a:p>
          <a:p>
            <a:r>
              <a:rPr lang="it-IT" dirty="0"/>
              <a:t>Queste categorie di rischio devono essere analizzate separatamente, poiché le minacce gestibili possono essere affrontate, mentre quelle inevitabili possono solo essere mitigate e sono generalmente associate ai rischi ambientali (Mastronardi et al., 2022).</a:t>
            </a:r>
          </a:p>
          <a:p>
            <a:endParaRPr lang="it-IT" dirty="0"/>
          </a:p>
        </p:txBody>
      </p:sp>
      <p:sp>
        <p:nvSpPr>
          <p:cNvPr id="4" name="Segnaposto numero diapositiva 3">
            <a:extLst>
              <a:ext uri="{FF2B5EF4-FFF2-40B4-BE49-F238E27FC236}">
                <a16:creationId xmlns:a16="http://schemas.microsoft.com/office/drawing/2014/main" id="{402D6361-FF91-AF69-2DC4-4A0809E493E7}"/>
              </a:ext>
            </a:extLst>
          </p:cNvPr>
          <p:cNvSpPr>
            <a:spLocks noGrp="1"/>
          </p:cNvSpPr>
          <p:nvPr>
            <p:ph type="sldNum" sz="quarter" idx="5"/>
          </p:nvPr>
        </p:nvSpPr>
        <p:spPr/>
        <p:txBody>
          <a:bodyPr/>
          <a:lstStyle/>
          <a:p>
            <a:fld id="{996BAE10-9C54-1249-83C2-76736FE369CF}" type="slidenum">
              <a:rPr lang="it-IT" smtClean="0"/>
              <a:t>4</a:t>
            </a:fld>
            <a:endParaRPr lang="it-IT"/>
          </a:p>
        </p:txBody>
      </p:sp>
    </p:spTree>
    <p:extLst>
      <p:ext uri="{BB962C8B-B14F-4D97-AF65-F5344CB8AC3E}">
        <p14:creationId xmlns:p14="http://schemas.microsoft.com/office/powerpoint/2010/main" val="2264529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96BAE10-9C54-1249-83C2-76736FE369CF}" type="slidenum">
              <a:rPr lang="it-IT" smtClean="0"/>
              <a:t>5</a:t>
            </a:fld>
            <a:endParaRPr lang="it-IT"/>
          </a:p>
        </p:txBody>
      </p:sp>
    </p:spTree>
    <p:extLst>
      <p:ext uri="{BB962C8B-B14F-4D97-AF65-F5344CB8AC3E}">
        <p14:creationId xmlns:p14="http://schemas.microsoft.com/office/powerpoint/2010/main" val="446121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7.960 comuni ( - 18 per mancanza di dati). Aree montane, che comprendono 2.514 comuni classificati come “Montagna interna” (2.397) o “Montagna litoranea” (117) dall’Istituto Nazionale di Statistica (Istat).</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la scelta delle variabili è stata fortemente condizionata dalla disponibilità di informazioni a livello comunale.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Datio 20217-2019 tranne SNAI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Quando necessario, abbiamo normalizzato le variabili originali per eliminare gli effetti di scala derivanti dalle notevoli differenze dimensionali tra i comuni.</a:t>
            </a:r>
          </a:p>
          <a:p>
            <a:r>
              <a:rPr lang="it-IT" dirty="0"/>
              <a:t>Abbiamo mantenuto il valore originale (livello di rischio) degli indicatori di pericolosità sismica (EH) e di inquinamento da particolato (PM10), considerandoli variabili quantitative. </a:t>
            </a:r>
          </a:p>
          <a:p>
            <a:r>
              <a:rPr lang="it-IT" dirty="0"/>
              <a:t>La pericolosità da frana (LH), la pericolosità da alluvione (FH), il consumo di suolo (LC), le aree protette (PA) e le aree forestali (FA) sono ottenute dividendo i valori originali per la superficie dei rispettivi comuni. </a:t>
            </a:r>
          </a:p>
          <a:p>
            <a:r>
              <a:rPr lang="it-IT" dirty="0"/>
              <a:t>La raccolta dei rifiuti (WA) è espressa come quantità annuale di rifiuti per abitante (in chilogrammi). </a:t>
            </a:r>
          </a:p>
          <a:p>
            <a:r>
              <a:rPr lang="it-IT" dirty="0"/>
              <a:t>La precipitazione media mensile (A_SPI; </a:t>
            </a:r>
            <a:r>
              <a:rPr lang="it-IT" dirty="0" err="1"/>
              <a:t>Abnormal</a:t>
            </a:r>
            <a:r>
              <a:rPr lang="it-IT" dirty="0"/>
              <a:t> </a:t>
            </a:r>
            <a:r>
              <a:rPr lang="it-IT" dirty="0" err="1"/>
              <a:t>Standardised</a:t>
            </a:r>
            <a:r>
              <a:rPr lang="it-IT" dirty="0"/>
              <a:t> </a:t>
            </a:r>
            <a:r>
              <a:rPr lang="it-IT" dirty="0" err="1"/>
              <a:t>Precipitation</a:t>
            </a:r>
            <a:r>
              <a:rPr lang="it-IT" dirty="0"/>
              <a:t> Index) come segue. L’indice di precipitazione standardizzato (SPI) è stato calcolato come SPI-12 (12 mesi di accumulo) (Bordi et al., 2007) su un periodo di 30 anni e su serie temporali (una per ciascun comune). Successivamente, abbiamo calcolato la frazione di volte in cui |SPI| &gt; 1,5, attribuendo lo stesso peso sia ai periodi più secchi sia a quelli più piovosi nella definizione del contributo alla vulnerabilità.</a:t>
            </a:r>
          </a:p>
        </p:txBody>
      </p:sp>
      <p:sp>
        <p:nvSpPr>
          <p:cNvPr id="4" name="Segnaposto numero diapositiva 3"/>
          <p:cNvSpPr>
            <a:spLocks noGrp="1"/>
          </p:cNvSpPr>
          <p:nvPr>
            <p:ph type="sldNum" sz="quarter" idx="5"/>
          </p:nvPr>
        </p:nvSpPr>
        <p:spPr/>
        <p:txBody>
          <a:bodyPr/>
          <a:lstStyle/>
          <a:p>
            <a:fld id="{996BAE10-9C54-1249-83C2-76736FE369CF}" type="slidenum">
              <a:rPr lang="it-IT" smtClean="0"/>
              <a:t>6</a:t>
            </a:fld>
            <a:endParaRPr lang="it-IT"/>
          </a:p>
        </p:txBody>
      </p:sp>
    </p:spTree>
    <p:extLst>
      <p:ext uri="{BB962C8B-B14F-4D97-AF65-F5344CB8AC3E}">
        <p14:creationId xmlns:p14="http://schemas.microsoft.com/office/powerpoint/2010/main" val="3832927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BA086-0AA4-66F8-CF73-7807B19E092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8807AF8-7FB3-BAF5-8D1B-C0BCF61FE17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78DBAD6-4F17-7DCD-B5AE-84ED19B0ED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venir Book" panose="02000503020000020003" pitchFamily="2" charset="0"/>
              </a:rPr>
              <a:t>Sette degli </a:t>
            </a:r>
            <a:r>
              <a:rPr lang="en-US" sz="1200" dirty="0" err="1">
                <a:latin typeface="Avenir Book" panose="02000503020000020003" pitchFamily="2" charset="0"/>
              </a:rPr>
              <a:t>indicatori</a:t>
            </a:r>
            <a:r>
              <a:rPr lang="en-US" sz="1200" dirty="0">
                <a:latin typeface="Avenir Book" panose="02000503020000020003" pitchFamily="2" charset="0"/>
              </a:rPr>
              <a:t> </a:t>
            </a:r>
            <a:r>
              <a:rPr lang="en-US" sz="1200" dirty="0" err="1">
                <a:latin typeface="Avenir Book" panose="02000503020000020003" pitchFamily="2" charset="0"/>
              </a:rPr>
              <a:t>presentano</a:t>
            </a:r>
            <a:r>
              <a:rPr lang="en-US" sz="1200" dirty="0">
                <a:latin typeface="Avenir Book" panose="02000503020000020003" pitchFamily="2" charset="0"/>
              </a:rPr>
              <a:t> </a:t>
            </a:r>
            <a:r>
              <a:rPr lang="en-US" sz="1200" dirty="0" err="1">
                <a:latin typeface="Avenir Book" panose="02000503020000020003" pitchFamily="2" charset="0"/>
              </a:rPr>
              <a:t>una</a:t>
            </a:r>
            <a:r>
              <a:rPr lang="en-US" sz="1200" dirty="0">
                <a:latin typeface="Avenir Book" panose="02000503020000020003" pitchFamily="2" charset="0"/>
              </a:rPr>
              <a:t> </a:t>
            </a:r>
            <a:r>
              <a:rPr lang="en-US" sz="1200" dirty="0" err="1">
                <a:latin typeface="Avenir Book" panose="02000503020000020003" pitchFamily="2" charset="0"/>
              </a:rPr>
              <a:t>relazione</a:t>
            </a:r>
            <a:r>
              <a:rPr lang="en-US" sz="1200" dirty="0">
                <a:latin typeface="Avenir Book" panose="02000503020000020003" pitchFamily="2" charset="0"/>
              </a:rPr>
              <a:t> </a:t>
            </a:r>
            <a:r>
              <a:rPr lang="en-US" sz="1200" dirty="0" err="1">
                <a:latin typeface="Avenir Book" panose="02000503020000020003" pitchFamily="2" charset="0"/>
              </a:rPr>
              <a:t>diretta</a:t>
            </a:r>
            <a:r>
              <a:rPr lang="en-US" sz="1200" dirty="0">
                <a:latin typeface="Avenir Book" panose="02000503020000020003" pitchFamily="2" charset="0"/>
              </a:rPr>
              <a:t> con il SEVI: </a:t>
            </a:r>
            <a:r>
              <a:rPr lang="en-US" sz="1200" dirty="0" err="1">
                <a:latin typeface="Avenir Book" panose="02000503020000020003" pitchFamily="2" charset="0"/>
              </a:rPr>
              <a:t>ciò</a:t>
            </a:r>
            <a:r>
              <a:rPr lang="en-US" sz="1200" dirty="0">
                <a:latin typeface="Avenir Book" panose="02000503020000020003" pitchFamily="2" charset="0"/>
              </a:rPr>
              <a:t> </a:t>
            </a:r>
            <a:r>
              <a:rPr lang="en-US" sz="1200" dirty="0" err="1">
                <a:latin typeface="Avenir Book" panose="02000503020000020003" pitchFamily="2" charset="0"/>
              </a:rPr>
              <a:t>significa</a:t>
            </a:r>
            <a:r>
              <a:rPr lang="en-US" sz="1200" dirty="0">
                <a:latin typeface="Avenir Book" panose="02000503020000020003" pitchFamily="2" charset="0"/>
              </a:rPr>
              <a:t> </a:t>
            </a:r>
            <a:r>
              <a:rPr lang="en-US" sz="1200" dirty="0" err="1">
                <a:latin typeface="Avenir Book" panose="02000503020000020003" pitchFamily="2" charset="0"/>
              </a:rPr>
              <a:t>che</a:t>
            </a:r>
            <a:r>
              <a:rPr lang="en-US" sz="1200" dirty="0">
                <a:latin typeface="Avenir Book" panose="02000503020000020003" pitchFamily="2" charset="0"/>
              </a:rPr>
              <a:t> un </a:t>
            </a:r>
            <a:r>
              <a:rPr lang="en-US" sz="1200" dirty="0" err="1">
                <a:latin typeface="Avenir Book" panose="02000503020000020003" pitchFamily="2" charset="0"/>
              </a:rPr>
              <a:t>aumento</a:t>
            </a:r>
            <a:r>
              <a:rPr lang="en-US" sz="1200" dirty="0">
                <a:latin typeface="Avenir Book" panose="02000503020000020003" pitchFamily="2" charset="0"/>
              </a:rPr>
              <a:t> </a:t>
            </a:r>
            <a:r>
              <a:rPr lang="en-US" sz="1200" dirty="0" err="1">
                <a:latin typeface="Avenir Book" panose="02000503020000020003" pitchFamily="2" charset="0"/>
              </a:rPr>
              <a:t>dell’indicatore</a:t>
            </a:r>
            <a:r>
              <a:rPr lang="en-US" sz="1200" dirty="0">
                <a:latin typeface="Avenir Book" panose="02000503020000020003" pitchFamily="2" charset="0"/>
              </a:rPr>
              <a:t> </a:t>
            </a:r>
            <a:r>
              <a:rPr lang="en-US" sz="1200" dirty="0" err="1">
                <a:latin typeface="Avenir Book" panose="02000503020000020003" pitchFamily="2" charset="0"/>
              </a:rPr>
              <a:t>comporta</a:t>
            </a:r>
            <a:r>
              <a:rPr lang="en-US" sz="1200" dirty="0">
                <a:latin typeface="Avenir Book" panose="02000503020000020003" pitchFamily="2" charset="0"/>
              </a:rPr>
              <a:t> un </a:t>
            </a:r>
            <a:r>
              <a:rPr lang="en-US" sz="1200" dirty="0" err="1">
                <a:latin typeface="Avenir Book" panose="02000503020000020003" pitchFamily="2" charset="0"/>
              </a:rPr>
              <a:t>aumento</a:t>
            </a:r>
            <a:r>
              <a:rPr lang="en-US" sz="1200" dirty="0">
                <a:latin typeface="Avenir Book" panose="02000503020000020003" pitchFamily="2" charset="0"/>
              </a:rPr>
              <a:t> del SEVI, e </a:t>
            </a:r>
            <a:r>
              <a:rPr lang="en-US" sz="1200" dirty="0" err="1">
                <a:latin typeface="Avenir Book" panose="02000503020000020003" pitchFamily="2" charset="0"/>
              </a:rPr>
              <a:t>viceversa</a:t>
            </a:r>
            <a:r>
              <a:rPr lang="en-US" sz="1200" dirty="0">
                <a:latin typeface="Avenir Book" panose="02000503020000020003" pitchFamily="2" charset="0"/>
              </a:rPr>
              <a:t>. FA e PA, </a:t>
            </a:r>
            <a:r>
              <a:rPr lang="en-US" sz="1200" dirty="0" err="1">
                <a:latin typeface="Avenir Book" panose="02000503020000020003" pitchFamily="2" charset="0"/>
              </a:rPr>
              <a:t>invece</a:t>
            </a:r>
            <a:r>
              <a:rPr lang="en-US" sz="1200" dirty="0">
                <a:latin typeface="Avenir Book" panose="02000503020000020003" pitchFamily="2" charset="0"/>
              </a:rPr>
              <a:t>, </a:t>
            </a:r>
            <a:r>
              <a:rPr lang="en-US" sz="1200" dirty="0" err="1">
                <a:latin typeface="Avenir Book" panose="02000503020000020003" pitchFamily="2" charset="0"/>
              </a:rPr>
              <a:t>sono</a:t>
            </a:r>
            <a:r>
              <a:rPr lang="en-US" sz="1200" dirty="0">
                <a:latin typeface="Avenir Book" panose="02000503020000020003" pitchFamily="2" charset="0"/>
              </a:rPr>
              <a:t> </a:t>
            </a:r>
            <a:r>
              <a:rPr lang="en-US" sz="1200" dirty="0" err="1">
                <a:latin typeface="Avenir Book" panose="02000503020000020003" pitchFamily="2" charset="0"/>
              </a:rPr>
              <a:t>inversamente</a:t>
            </a:r>
            <a:r>
              <a:rPr lang="en-US" sz="1200" dirty="0">
                <a:latin typeface="Avenir Book" panose="02000503020000020003" pitchFamily="2" charset="0"/>
              </a:rPr>
              <a:t> </a:t>
            </a:r>
            <a:r>
              <a:rPr lang="en-US" sz="1200" dirty="0" err="1">
                <a:latin typeface="Avenir Book" panose="02000503020000020003" pitchFamily="2" charset="0"/>
              </a:rPr>
              <a:t>correlati</a:t>
            </a:r>
            <a:r>
              <a:rPr lang="en-US" sz="1200" dirty="0">
                <a:latin typeface="Avenir Book" panose="02000503020000020003" pitchFamily="2" charset="0"/>
              </a:rPr>
              <a:t> alla </a:t>
            </a:r>
            <a:r>
              <a:rPr lang="en-US" sz="1200" dirty="0" err="1">
                <a:latin typeface="Avenir Book" panose="02000503020000020003" pitchFamily="2" charset="0"/>
              </a:rPr>
              <a:t>vulnerabilità</a:t>
            </a:r>
            <a:r>
              <a:rPr lang="en-US" sz="1200" dirty="0">
                <a:latin typeface="Avenir Book" panose="02000503020000020003" pitchFamily="2" charset="0"/>
              </a:rPr>
              <a:t> </a:t>
            </a:r>
            <a:r>
              <a:rPr lang="en-US" sz="1200" dirty="0" err="1">
                <a:latin typeface="Avenir Book" panose="02000503020000020003" pitchFamily="2" charset="0"/>
              </a:rPr>
              <a:t>ambientale</a:t>
            </a:r>
            <a:r>
              <a:rPr lang="en-US" sz="1200" dirty="0">
                <a:latin typeface="Avenir Book" panose="02000503020000020003"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venir Book" panose="02000503020000020003" pitchFamily="2" charset="0"/>
              </a:rPr>
              <a:t>Li </a:t>
            </a:r>
            <a:r>
              <a:rPr lang="en-US" sz="1200" dirty="0" err="1">
                <a:latin typeface="Avenir Book" panose="02000503020000020003" pitchFamily="2" charset="0"/>
              </a:rPr>
              <a:t>abbiamo</a:t>
            </a:r>
            <a:r>
              <a:rPr lang="en-US" sz="1200" dirty="0">
                <a:latin typeface="Avenir Book" panose="02000503020000020003" pitchFamily="2" charset="0"/>
              </a:rPr>
              <a:t> </a:t>
            </a:r>
            <a:r>
              <a:rPr lang="en-US" sz="1200" dirty="0" err="1">
                <a:latin typeface="Avenir Book" panose="02000503020000020003" pitchFamily="2" charset="0"/>
              </a:rPr>
              <a:t>utilizzati</a:t>
            </a:r>
            <a:r>
              <a:rPr lang="en-US" sz="1200" dirty="0">
                <a:latin typeface="Avenir Book" panose="02000503020000020003" pitchFamily="2" charset="0"/>
              </a:rPr>
              <a:t> per </a:t>
            </a:r>
            <a:r>
              <a:rPr lang="en-US" sz="1200" dirty="0" err="1">
                <a:latin typeface="Avenir Book" panose="02000503020000020003" pitchFamily="2" charset="0"/>
              </a:rPr>
              <a:t>analizzare</a:t>
            </a:r>
            <a:r>
              <a:rPr lang="en-US" sz="1200" dirty="0">
                <a:latin typeface="Avenir Book" panose="02000503020000020003" pitchFamily="2" charset="0"/>
              </a:rPr>
              <a:t> le </a:t>
            </a:r>
            <a:r>
              <a:rPr lang="en-US" sz="1200" dirty="0" err="1">
                <a:latin typeface="Avenir Book" panose="02000503020000020003" pitchFamily="2" charset="0"/>
              </a:rPr>
              <a:t>relazioni</a:t>
            </a:r>
            <a:r>
              <a:rPr lang="en-US" sz="1200" dirty="0">
                <a:latin typeface="Avenir Book" panose="02000503020000020003" pitchFamily="2" charset="0"/>
              </a:rPr>
              <a:t> </a:t>
            </a:r>
            <a:r>
              <a:rPr lang="en-US" sz="1200" dirty="0" err="1">
                <a:latin typeface="Avenir Book" panose="02000503020000020003" pitchFamily="2" charset="0"/>
              </a:rPr>
              <a:t>tra</a:t>
            </a:r>
            <a:r>
              <a:rPr lang="en-US" sz="1200" dirty="0">
                <a:latin typeface="Avenir Book" panose="02000503020000020003" pitchFamily="2" charset="0"/>
              </a:rPr>
              <a:t> la </a:t>
            </a:r>
            <a:r>
              <a:rPr lang="en-US" sz="1200" dirty="0" err="1">
                <a:latin typeface="Avenir Book" panose="02000503020000020003" pitchFamily="2" charset="0"/>
              </a:rPr>
              <a:t>vulnerabilità</a:t>
            </a:r>
            <a:r>
              <a:rPr lang="en-US" sz="1200" dirty="0">
                <a:latin typeface="Avenir Book" panose="02000503020000020003" pitchFamily="2" charset="0"/>
              </a:rPr>
              <a:t> </a:t>
            </a:r>
            <a:r>
              <a:rPr lang="en-US" sz="1200" dirty="0" err="1">
                <a:latin typeface="Avenir Book" panose="02000503020000020003" pitchFamily="2" charset="0"/>
              </a:rPr>
              <a:t>ambientale</a:t>
            </a:r>
            <a:r>
              <a:rPr lang="en-US" sz="1200" dirty="0">
                <a:latin typeface="Avenir Book" panose="02000503020000020003" pitchFamily="2" charset="0"/>
              </a:rPr>
              <a:t>, </a:t>
            </a:r>
            <a:r>
              <a:rPr lang="en-US" sz="1200" dirty="0" err="1">
                <a:latin typeface="Avenir Book" panose="02000503020000020003" pitchFamily="2" charset="0"/>
              </a:rPr>
              <a:t>espressa</a:t>
            </a:r>
            <a:r>
              <a:rPr lang="en-US" sz="1200" dirty="0">
                <a:latin typeface="Avenir Book" panose="02000503020000020003" pitchFamily="2" charset="0"/>
              </a:rPr>
              <a:t> </a:t>
            </a:r>
            <a:r>
              <a:rPr lang="en-US" sz="1200" dirty="0" err="1">
                <a:latin typeface="Avenir Book" panose="02000503020000020003" pitchFamily="2" charset="0"/>
              </a:rPr>
              <a:t>attraverso</a:t>
            </a:r>
            <a:r>
              <a:rPr lang="en-US" sz="1200" dirty="0">
                <a:latin typeface="Avenir Book" panose="02000503020000020003" pitchFamily="2" charset="0"/>
              </a:rPr>
              <a:t> la </a:t>
            </a:r>
            <a:r>
              <a:rPr lang="en-US" sz="1200" dirty="0" err="1">
                <a:latin typeface="Avenir Book" panose="02000503020000020003" pitchFamily="2" charset="0"/>
              </a:rPr>
              <a:t>misura</a:t>
            </a:r>
            <a:r>
              <a:rPr lang="en-US" sz="1200" dirty="0">
                <a:latin typeface="Avenir Book" panose="02000503020000020003" pitchFamily="2" charset="0"/>
              </a:rPr>
              <a:t> SEFI, e il </a:t>
            </a:r>
            <a:r>
              <a:rPr lang="en-US" sz="1200" dirty="0" err="1">
                <a:latin typeface="Avenir Book" panose="02000503020000020003" pitchFamily="2" charset="0"/>
              </a:rPr>
              <a:t>tessuto</a:t>
            </a:r>
            <a:r>
              <a:rPr lang="en-US" sz="1200" dirty="0">
                <a:latin typeface="Avenir Book" panose="02000503020000020003" pitchFamily="2" charset="0"/>
              </a:rPr>
              <a:t> socio-</a:t>
            </a:r>
            <a:r>
              <a:rPr lang="en-US" sz="1200" dirty="0" err="1">
                <a:latin typeface="Avenir Book" panose="02000503020000020003" pitchFamily="2" charset="0"/>
              </a:rPr>
              <a:t>economico</a:t>
            </a:r>
            <a:r>
              <a:rPr lang="en-US" sz="1200" dirty="0">
                <a:latin typeface="Avenir Book" panose="02000503020000020003" pitchFamily="2" charset="0"/>
              </a:rPr>
              <a:t> a scala locale.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latin typeface="Avenir Book" panose="02000503020000020003" pitchFamily="2" charset="0"/>
              </a:rPr>
              <a:t>Gli</a:t>
            </a:r>
            <a:r>
              <a:rPr lang="en-US" sz="1200" dirty="0">
                <a:latin typeface="Avenir Book" panose="02000503020000020003" pitchFamily="2" charset="0"/>
              </a:rPr>
              <a:t> </a:t>
            </a:r>
            <a:r>
              <a:rPr lang="en-US" sz="1200" dirty="0" err="1">
                <a:latin typeface="Avenir Book" panose="02000503020000020003" pitchFamily="2" charset="0"/>
              </a:rPr>
              <a:t>indicatori</a:t>
            </a:r>
            <a:r>
              <a:rPr lang="en-US" sz="1200" dirty="0">
                <a:latin typeface="Avenir Book" panose="02000503020000020003" pitchFamily="2" charset="0"/>
              </a:rPr>
              <a:t> </a:t>
            </a:r>
            <a:r>
              <a:rPr lang="en-US" sz="1200" dirty="0" err="1">
                <a:latin typeface="Avenir Book" panose="02000503020000020003" pitchFamily="2" charset="0"/>
              </a:rPr>
              <a:t>sono</a:t>
            </a:r>
            <a:r>
              <a:rPr lang="en-US" sz="1200" dirty="0">
                <a:latin typeface="Avenir Book" panose="02000503020000020003" pitchFamily="2" charset="0"/>
              </a:rPr>
              <a:t> </a:t>
            </a:r>
            <a:r>
              <a:rPr lang="en-US" sz="1200" dirty="0" err="1">
                <a:latin typeface="Avenir Book" panose="02000503020000020003" pitchFamily="2" charset="0"/>
              </a:rPr>
              <a:t>stati</a:t>
            </a:r>
            <a:r>
              <a:rPr lang="en-US" sz="1200" dirty="0">
                <a:latin typeface="Avenir Book" panose="02000503020000020003" pitchFamily="2" charset="0"/>
              </a:rPr>
              <a:t> </a:t>
            </a:r>
            <a:r>
              <a:rPr lang="en-US" sz="1200" dirty="0" err="1">
                <a:latin typeface="Avenir Book" panose="02000503020000020003" pitchFamily="2" charset="0"/>
              </a:rPr>
              <a:t>standardizzati</a:t>
            </a:r>
            <a:r>
              <a:rPr lang="en-US" sz="1200" dirty="0">
                <a:latin typeface="Avenir Book" panose="02000503020000020003" pitchFamily="2" charset="0"/>
              </a:rPr>
              <a:t> tutti </a:t>
            </a:r>
            <a:r>
              <a:rPr lang="en-US" sz="1200" dirty="0" err="1">
                <a:latin typeface="Avenir Book" panose="02000503020000020003" pitchFamily="2" charset="0"/>
              </a:rPr>
              <a:t>gli</a:t>
            </a:r>
            <a:r>
              <a:rPr lang="en-US" sz="1200" dirty="0">
                <a:latin typeface="Avenir Book" panose="02000503020000020003" pitchFamily="2" charset="0"/>
              </a:rPr>
              <a:t> </a:t>
            </a:r>
            <a:r>
              <a:rPr lang="en-US" sz="1200" dirty="0" err="1">
                <a:latin typeface="Avenir Book" panose="02000503020000020003" pitchFamily="2" charset="0"/>
              </a:rPr>
              <a:t>indicatori</a:t>
            </a:r>
            <a:r>
              <a:rPr lang="en-US" sz="1200" dirty="0">
                <a:latin typeface="Avenir Book" panose="02000503020000020003" pitchFamily="2" charset="0"/>
              </a:rPr>
              <a:t> per </a:t>
            </a:r>
            <a:r>
              <a:rPr lang="en-US" sz="1200" dirty="0" err="1">
                <a:latin typeface="Avenir Book" panose="02000503020000020003" pitchFamily="2" charset="0"/>
              </a:rPr>
              <a:t>attribuire</a:t>
            </a:r>
            <a:r>
              <a:rPr lang="en-US" sz="1200" dirty="0">
                <a:latin typeface="Avenir Book" panose="02000503020000020003" pitchFamily="2" charset="0"/>
              </a:rPr>
              <a:t> a </a:t>
            </a:r>
            <a:r>
              <a:rPr lang="en-US" sz="1200" dirty="0" err="1">
                <a:latin typeface="Avenir Book" panose="02000503020000020003" pitchFamily="2" charset="0"/>
              </a:rPr>
              <a:t>ciascuno</a:t>
            </a:r>
            <a:r>
              <a:rPr lang="en-US" sz="1200" dirty="0">
                <a:latin typeface="Avenir Book" panose="02000503020000020003" pitchFamily="2" charset="0"/>
              </a:rPr>
              <a:t> lo </a:t>
            </a:r>
            <a:r>
              <a:rPr lang="en-US" sz="1200" dirty="0" err="1">
                <a:latin typeface="Avenir Book" panose="02000503020000020003" pitchFamily="2" charset="0"/>
              </a:rPr>
              <a:t>stesso</a:t>
            </a:r>
            <a:r>
              <a:rPr lang="en-US" sz="1200" dirty="0">
                <a:latin typeface="Avenir Book" panose="02000503020000020003" pitchFamily="2" charset="0"/>
              </a:rPr>
              <a:t> peso.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Gli altri tre indicatori sintetici oltre al SEVI possono essere considerati proxy delle caratteristiche demografiche, sociali ed economiche dei comuni italiani. Li abbiamo utilizzati per analizzare le relazioni tra la vulnerabilità ambientale, espressa attraverso la misura SEVI, e il tessuto socio-economico a scala locale.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Tasso di crescita naturale è definito come la differenza tra il numero di nascite e di decessi in un determinato anno, divisa per la popolazione residente media e moltiplicata per 1000.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Il grado di urbanizzazione è espresso attraverso una trasformazione della densità di popolazione (PD). Poiché si ipotizza che la PD sia inversamente correlata alla presenza di servizi essenziali, abbiamo inizialmente calcolato la radice quadrata della PD per ridurne la variabilità e successivamente ne abbiamo preso l’inverso. Di conseguenza, la densità di popolazione modificata utilizzata è pari all’inverso della radice quadrata della PD. Per quanto riguarda la classificazione SNAI, l’indicatore utilizzato è il tempo di percorrenza (con trasporto pubblico), espresso in minuti, per raggiungere il Polo più vicino (nel contesto della SNAI, un Polo indica un comune in cui sono presenti tutti i servizi essenziali).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venir Book" panose="02000503020000020003" pitchFamily="2" charset="0"/>
              </a:rPr>
              <a:t>Il GWR </a:t>
            </a:r>
            <a:r>
              <a:rPr lang="en-US" sz="1200" dirty="0" err="1">
                <a:latin typeface="Avenir Book" panose="02000503020000020003" pitchFamily="2" charset="0"/>
              </a:rPr>
              <a:t>corregge</a:t>
            </a:r>
            <a:r>
              <a:rPr lang="en-US" sz="1200" dirty="0">
                <a:latin typeface="Avenir Book" panose="02000503020000020003" pitchFamily="2" charset="0"/>
              </a:rPr>
              <a:t> </a:t>
            </a:r>
            <a:r>
              <a:rPr lang="en-US" sz="1200" dirty="0" err="1">
                <a:latin typeface="Avenir Book" panose="02000503020000020003" pitchFamily="2" charset="0"/>
              </a:rPr>
              <a:t>alcuni</a:t>
            </a:r>
            <a:r>
              <a:rPr lang="en-US" sz="1200" dirty="0">
                <a:latin typeface="Avenir Book" panose="02000503020000020003" pitchFamily="2" charset="0"/>
              </a:rPr>
              <a:t> </a:t>
            </a:r>
            <a:r>
              <a:rPr lang="en-US" sz="1200" dirty="0" err="1">
                <a:latin typeface="Avenir Book" panose="02000503020000020003" pitchFamily="2" charset="0"/>
              </a:rPr>
              <a:t>problemi</a:t>
            </a:r>
            <a:r>
              <a:rPr lang="en-US" sz="1200" dirty="0">
                <a:latin typeface="Avenir Book" panose="02000503020000020003" pitchFamily="2" charset="0"/>
              </a:rPr>
              <a:t> della </a:t>
            </a:r>
            <a:r>
              <a:rPr lang="en-US" sz="1200" dirty="0" err="1">
                <a:latin typeface="Avenir Book" panose="02000503020000020003" pitchFamily="2" charset="0"/>
              </a:rPr>
              <a:t>classe</a:t>
            </a:r>
            <a:r>
              <a:rPr lang="en-US" sz="1200" dirty="0">
                <a:latin typeface="Avenir Book" panose="02000503020000020003" pitchFamily="2" charset="0"/>
              </a:rPr>
              <a:t> </a:t>
            </a:r>
            <a:r>
              <a:rPr lang="it-IT" sz="1200" dirty="0">
                <a:latin typeface="Avenir Book" panose="02000503020000020003" pitchFamily="2" charset="0"/>
              </a:rPr>
              <a:t>dei modelli a coefficienti spazialmente variabili (SVC) a cui appartiene. </a:t>
            </a:r>
            <a:r>
              <a:rPr lang="it-IT" dirty="0"/>
              <a:t>Il modello GWR è un modello non parametrico basato su una sequenza di regressioni lineari locali(una per ciascun sito), richiamando la prima legge della geografia di </a:t>
            </a:r>
            <a:r>
              <a:rPr lang="it-IT" dirty="0" err="1"/>
              <a:t>Tobler</a:t>
            </a:r>
            <a:r>
              <a:rPr lang="it-IT" dirty="0"/>
              <a:t> (</a:t>
            </a:r>
            <a:r>
              <a:rPr lang="it-IT" dirty="0" err="1"/>
              <a:t>Tobler</a:t>
            </a:r>
            <a:r>
              <a:rPr lang="it-IT" dirty="0"/>
              <a:t>, 1970), secondo cui i fenomeni vicini tendono a manifestarsi in modo più simile rispetto a quelli distanti.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latin typeface="Avenir Book" panose="02000503020000020003" pitchFamily="2" charset="0"/>
            </a:endParaRPr>
          </a:p>
          <a:p>
            <a:r>
              <a:rPr lang="it-IT" sz="1200" kern="1200" dirty="0">
                <a:solidFill>
                  <a:schemeClr val="tx1"/>
                </a:solidFill>
                <a:effectLst/>
                <a:latin typeface="+mn-lt"/>
                <a:ea typeface="+mn-ea"/>
                <a:cs typeface="+mn-cs"/>
              </a:rPr>
              <a:t>Per la stima spaziale dei driver viene adottato un approccio </a:t>
            </a:r>
            <a:r>
              <a:rPr lang="it-IT" sz="1200" kern="1200" dirty="0" err="1">
                <a:solidFill>
                  <a:schemeClr val="tx1"/>
                </a:solidFill>
                <a:effectLst/>
                <a:latin typeface="+mn-lt"/>
                <a:ea typeface="+mn-ea"/>
                <a:cs typeface="+mn-cs"/>
              </a:rPr>
              <a:t>ScaGWR</a:t>
            </a:r>
            <a:r>
              <a:rPr lang="it-IT" sz="1200" kern="1200" dirty="0">
                <a:solidFill>
                  <a:schemeClr val="tx1"/>
                </a:solidFill>
                <a:effectLst/>
                <a:latin typeface="+mn-lt"/>
                <a:ea typeface="+mn-ea"/>
                <a:cs typeface="+mn-cs"/>
              </a:rPr>
              <a:t> (Scalable </a:t>
            </a:r>
            <a:r>
              <a:rPr lang="it-IT" sz="1200" kern="1200" dirty="0" err="1">
                <a:solidFill>
                  <a:schemeClr val="tx1"/>
                </a:solidFill>
                <a:effectLst/>
                <a:latin typeface="+mn-lt"/>
                <a:ea typeface="+mn-ea"/>
                <a:cs typeface="+mn-cs"/>
              </a:rPr>
              <a:t>Geographically</a:t>
            </a:r>
            <a:endParaRPr lang="it-IT" sz="1200" kern="1200" dirty="0">
              <a:solidFill>
                <a:schemeClr val="tx1"/>
              </a:solidFill>
              <a:effectLst/>
              <a:latin typeface="+mn-lt"/>
              <a:ea typeface="+mn-ea"/>
              <a:cs typeface="+mn-cs"/>
            </a:endParaRPr>
          </a:p>
          <a:p>
            <a:r>
              <a:rPr lang="it-IT" sz="1200" kern="1200" dirty="0" err="1">
                <a:solidFill>
                  <a:schemeClr val="tx1"/>
                </a:solidFill>
                <a:effectLst/>
                <a:latin typeface="+mn-lt"/>
                <a:ea typeface="+mn-ea"/>
                <a:cs typeface="+mn-cs"/>
              </a:rPr>
              <a:t>Weighted</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Regression</a:t>
            </a:r>
            <a:r>
              <a:rPr lang="it-IT" sz="1200" kern="1200" dirty="0">
                <a:solidFill>
                  <a:schemeClr val="tx1"/>
                </a:solidFill>
                <a:effectLst/>
                <a:latin typeface="+mn-lt"/>
                <a:ea typeface="+mn-ea"/>
                <a:cs typeface="+mn-cs"/>
              </a:rPr>
              <a:t>), motivato anche da considerazioni computazionali con n≈8.000 osservazioni.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a:extLst>
              <a:ext uri="{FF2B5EF4-FFF2-40B4-BE49-F238E27FC236}">
                <a16:creationId xmlns:a16="http://schemas.microsoft.com/office/drawing/2014/main" id="{5B67C1C3-D6A8-78F9-4952-8681A61CEC3C}"/>
              </a:ext>
            </a:extLst>
          </p:cNvPr>
          <p:cNvSpPr>
            <a:spLocks noGrp="1"/>
          </p:cNvSpPr>
          <p:nvPr>
            <p:ph type="sldNum" sz="quarter" idx="5"/>
          </p:nvPr>
        </p:nvSpPr>
        <p:spPr/>
        <p:txBody>
          <a:bodyPr/>
          <a:lstStyle/>
          <a:p>
            <a:fld id="{996BAE10-9C54-1249-83C2-76736FE369CF}" type="slidenum">
              <a:rPr lang="it-IT" smtClean="0"/>
              <a:t>7</a:t>
            </a:fld>
            <a:endParaRPr lang="it-IT"/>
          </a:p>
        </p:txBody>
      </p:sp>
    </p:spTree>
    <p:extLst>
      <p:ext uri="{BB962C8B-B14F-4D97-AF65-F5344CB8AC3E}">
        <p14:creationId xmlns:p14="http://schemas.microsoft.com/office/powerpoint/2010/main" val="4067386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24344-097D-7CC9-FB9D-CD7EF802070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96883EF-0ED4-2DC7-3D5B-FDCCC466720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B87E879-983C-0EFB-6720-7F0127355D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Le aree montane presentano i valori più elevati per EH (rischio sismico), LH (rischio frana),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Maggiore FA (copertura forestale) e PA (aree protette).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 Tuttavia, mostrano i valori più bassi per PM10 e LC (consumo di suolo), indicatori associati a una migliore condizione ambientale.</a:t>
            </a:r>
          </a:p>
        </p:txBody>
      </p:sp>
      <p:sp>
        <p:nvSpPr>
          <p:cNvPr id="4" name="Segnaposto numero diapositiva 3">
            <a:extLst>
              <a:ext uri="{FF2B5EF4-FFF2-40B4-BE49-F238E27FC236}">
                <a16:creationId xmlns:a16="http://schemas.microsoft.com/office/drawing/2014/main" id="{495C71F0-D080-E134-A0C5-539D671BEA43}"/>
              </a:ext>
            </a:extLst>
          </p:cNvPr>
          <p:cNvSpPr>
            <a:spLocks noGrp="1"/>
          </p:cNvSpPr>
          <p:nvPr>
            <p:ph type="sldNum" sz="quarter" idx="5"/>
          </p:nvPr>
        </p:nvSpPr>
        <p:spPr/>
        <p:txBody>
          <a:bodyPr/>
          <a:lstStyle/>
          <a:p>
            <a:fld id="{996BAE10-9C54-1249-83C2-76736FE369CF}" type="slidenum">
              <a:rPr lang="it-IT" smtClean="0"/>
              <a:t>8</a:t>
            </a:fld>
            <a:endParaRPr lang="it-IT"/>
          </a:p>
        </p:txBody>
      </p:sp>
    </p:spTree>
    <p:extLst>
      <p:ext uri="{BB962C8B-B14F-4D97-AF65-F5344CB8AC3E}">
        <p14:creationId xmlns:p14="http://schemas.microsoft.com/office/powerpoint/2010/main" val="1945302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B1830-830F-0460-9EB5-A0FF9E0E59A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F683690-542D-F0C3-FA70-964A166A834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F7E36FA-F749-B32C-21EB-00158E62107A}"/>
              </a:ext>
            </a:extLst>
          </p:cNvPr>
          <p:cNvSpPr>
            <a:spLocks noGrp="1"/>
          </p:cNvSpPr>
          <p:nvPr>
            <p:ph type="body" idx="1"/>
          </p:nvPr>
        </p:nvSpPr>
        <p:spPr/>
        <p:txBody>
          <a:bodyPr/>
          <a:lstStyle/>
          <a:p>
            <a:r>
              <a:rPr lang="it-IT" dirty="0"/>
              <a:t>Il SEVI decresce da pianure alle colline fino alle aree montane. All’interno delle singole zone, la variabilità è piuttosto elevata, come indicato dai valori della deviazione standard.</a:t>
            </a:r>
          </a:p>
          <a:p>
            <a:r>
              <a:rPr lang="it-IT" dirty="0"/>
              <a:t>Si osservano alcune situazioni critiche nel Nord-Ovest italiano, e altre nelle aree centrali e meridionali del Paese.</a:t>
            </a:r>
          </a:p>
          <a:p>
            <a:endParaRPr lang="it-IT" dirty="0"/>
          </a:p>
          <a:p>
            <a:r>
              <a:rPr lang="it-IT" dirty="0"/>
              <a:t>Tabella SEVI &gt; 0 aree più fragili</a:t>
            </a:r>
          </a:p>
          <a:p>
            <a:endParaRPr lang="it-IT" dirty="0"/>
          </a:p>
          <a:p>
            <a:r>
              <a:rPr lang="it-IT" sz="1200" kern="1200" dirty="0">
                <a:solidFill>
                  <a:schemeClr val="tx1"/>
                </a:solidFill>
                <a:effectLst/>
                <a:latin typeface="+mn-lt"/>
                <a:ea typeface="+mn-ea"/>
                <a:cs typeface="+mn-cs"/>
              </a:rPr>
              <a:t>in montagna circa un quarto dei comuni ricade nella classe SEVI&gt;0 (25,54%), e questi</a:t>
            </a:r>
          </a:p>
          <a:p>
            <a:r>
              <a:rPr lang="it-IT" sz="1200" kern="1200" dirty="0">
                <a:solidFill>
                  <a:schemeClr val="tx1"/>
                </a:solidFill>
                <a:effectLst/>
                <a:latin typeface="+mn-lt"/>
                <a:ea typeface="+mn-ea"/>
                <a:cs typeface="+mn-cs"/>
              </a:rPr>
              <a:t>comuni coprono 11,21% della superficie montana ma includono 39,60% della popolazione montana.</a:t>
            </a:r>
          </a:p>
        </p:txBody>
      </p:sp>
      <p:sp>
        <p:nvSpPr>
          <p:cNvPr id="4" name="Segnaposto numero diapositiva 3">
            <a:extLst>
              <a:ext uri="{FF2B5EF4-FFF2-40B4-BE49-F238E27FC236}">
                <a16:creationId xmlns:a16="http://schemas.microsoft.com/office/drawing/2014/main" id="{44737B1A-B988-9CFE-5B6F-1720F82762FD}"/>
              </a:ext>
            </a:extLst>
          </p:cNvPr>
          <p:cNvSpPr>
            <a:spLocks noGrp="1"/>
          </p:cNvSpPr>
          <p:nvPr>
            <p:ph type="sldNum" sz="quarter" idx="5"/>
          </p:nvPr>
        </p:nvSpPr>
        <p:spPr/>
        <p:txBody>
          <a:bodyPr/>
          <a:lstStyle/>
          <a:p>
            <a:fld id="{996BAE10-9C54-1249-83C2-76736FE369CF}" type="slidenum">
              <a:rPr lang="it-IT" smtClean="0"/>
              <a:t>9</a:t>
            </a:fld>
            <a:endParaRPr lang="it-IT"/>
          </a:p>
        </p:txBody>
      </p:sp>
    </p:spTree>
    <p:extLst>
      <p:ext uri="{BB962C8B-B14F-4D97-AF65-F5344CB8AC3E}">
        <p14:creationId xmlns:p14="http://schemas.microsoft.com/office/powerpoint/2010/main" val="1424196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3/27/26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827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161288"/>
            <a:ext cx="4663440" cy="1554480"/>
          </a:xfrm>
        </p:spPr>
        <p:txBody>
          <a:bodyPr anchor="b">
            <a:normAutofit/>
          </a:bodyPr>
          <a:lstStyle>
            <a:lvl1pPr>
              <a:defRPr sz="4000"/>
            </a:lvl1pPr>
          </a:lstStyle>
          <a:p>
            <a:r>
              <a:rPr lang="en-US" dirty="0"/>
              <a:t>Click to edit Master title style</a:t>
            </a:r>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hasCustomPrompt="1"/>
          </p:nvPr>
        </p:nvSpPr>
        <p:spPr>
          <a:xfrm>
            <a:off x="0" y="0"/>
            <a:ext cx="6099048"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25496"/>
            <a:ext cx="4663440" cy="3337560"/>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CE6CA204-B091-40ED-8158-331EE628B522}" type="datetime1">
              <a:rPr lang="en-US" smtClean="0"/>
              <a:t>3/27/26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4479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3692F09-9D88-4105-92F6-7298804EAA90}"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08003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3744F96-061D-4D71-97A2-2371A43FDE7C}"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30226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C5FE133-02A7-439F-9131-2680F754099D}"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823632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91BF7DD-C7D0-4333-B18D-CCAF5427F9DD}"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136111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0415979-091A-4302-A385-56FC1CE52E32}"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889431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793885"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a:lstStyle/>
          <a:p>
            <a:fld id="{7836D543-476D-434F-B209-1A114B2E3F04}" type="datetime1">
              <a:rPr lang="en-US" smtClean="0"/>
              <a:t>3/27/26</a:t>
            </a:fld>
            <a:endParaRPr lang="en-US"/>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58434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61356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828800"/>
            <a:ext cx="6135624"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00544" y="0"/>
            <a:ext cx="4791456"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83DD0F20-7689-42E6-8664-6AA00B79F132}" type="datetime1">
              <a:rPr lang="en-US" smtClean="0"/>
              <a:t>3/27/26</a:t>
            </a:fld>
            <a:endParaRPr lang="en-US"/>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04881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320040"/>
            <a:ext cx="6858000" cy="932688"/>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30F2F577-5BDA-4749-9F3F-0D340DC0D6A8}" type="datetime1">
              <a:rPr lang="en-US" smtClean="0"/>
              <a:t>3/27/26</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887999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6858000"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p:txBody>
          <a:bodyPr/>
          <a:lstStyle/>
          <a:p>
            <a:fld id="{AC9378AD-A6D7-4162-BB5C-47C49B2E145B}" type="datetime1">
              <a:rPr lang="en-US" smtClean="0"/>
              <a:t>3/27/26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20525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02DE44A-7CD8-4860-9BDC-2BE4C911F6D0}"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034324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661150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C67B65D3-547A-48A8-9F1F-13ED0B55ACC6}" type="datetime1">
              <a:rPr lang="en-US" smtClean="0"/>
              <a:t>3/27/26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608275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4361688"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4360863"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76A7CFE7-E645-4439-AA6B-DA8CF856D63E}" type="datetime1">
              <a:rPr lang="en-US" smtClean="0"/>
              <a:t>3/27/26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45480" y="0"/>
            <a:ext cx="644652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2879684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anchor="b"/>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649224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E8B2C0DB-994F-48B0-91F4-5F06C3B86E32}" type="datetime1">
              <a:rPr lang="en-US" smtClean="0"/>
              <a:t>3/27/26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3563618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380744"/>
            <a:ext cx="4572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D3F6A089-BE3E-4BB0-98EE-FDF712FF3613}" type="datetime1">
              <a:rPr lang="en-US" smtClean="0"/>
              <a:t>3/27/26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17720" y="0"/>
            <a:ext cx="627427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3090896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584144"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a:lstStyle/>
          <a:p>
            <a:fld id="{AC101298-AE91-4071-9C72-5A98117ABE14}" type="datetime1">
              <a:rPr lang="en-US" smtClean="0"/>
              <a:t>3/27/26</a:t>
            </a:fld>
            <a:endParaRPr lang="en-US"/>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616945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3401568"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EABE4333-790C-44CD-B503-F52418ED809A}" type="datetime1">
              <a:rPr lang="en-US" smtClean="0"/>
              <a:t>3/27/26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761780" y="0"/>
            <a:ext cx="743021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13894211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781365"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D2397CCD-8E49-4379-8DCB-9F17CAEDFC10}" type="datetime1">
              <a:rPr lang="en-US" smtClean="0"/>
              <a:t>3/27/26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6361755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A6146F6-C62B-441B-BAD2-D550454B4D53}" type="datetime1">
              <a:rPr lang="en-US" smtClean="0"/>
              <a:t>3/27/26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783835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0383A68-D563-4FD5-B11F-54F8D5F1E37F}" type="datetime1">
              <a:rPr lang="en-US" smtClean="0"/>
              <a:t>3/27/26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23672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3079730"/>
            <a:ext cx="12192000" cy="377827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a:lstStyle/>
          <a:p>
            <a:fld id="{3148FABB-02FF-476F-AB37-BDD0E354E780}" type="datetime1">
              <a:rPr lang="en-US" smtClean="0"/>
              <a:t>3/27/26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872417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vert="horz" lIns="91440" tIns="45720" rIns="91440" bIns="45720" rtlCol="0" anchor="b">
            <a:normAutofit/>
          </a:bodyPr>
          <a:lstStyle>
            <a:lvl1pPr>
              <a:defRPr lang="en-US" sz="54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658495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E38EAEAF-D16E-446F-97F9-D23FB245CB45}" type="datetime1">
              <a:rPr lang="en-US" smtClean="0"/>
              <a:t>3/27/26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706126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2645" y="1828800"/>
            <a:ext cx="6172200" cy="4425696"/>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CA428D3-736A-4038-886C-8BF662AA2745}" type="datetime1">
              <a:rPr lang="en-US" smtClean="0"/>
              <a:t>3/27/26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171170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2648" y="2290890"/>
            <a:ext cx="4672584" cy="4041648"/>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ED1DDEB-9B85-4E99-8A3D-ABE66C6280C3}" type="datetime1">
              <a:rPr lang="en-US" smtClean="0"/>
              <a:t>3/27/26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116337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31521" y="2295144"/>
            <a:ext cx="3490176" cy="4041648"/>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7A65DCA-443F-4667-9ED1-418507CE45A8}" type="datetime1">
              <a:rPr lang="en-US" smtClean="0"/>
              <a:t>3/27/26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017168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94944" y="4718304"/>
            <a:ext cx="5897880" cy="1353312"/>
          </a:xfrm>
        </p:spPr>
        <p:txBody>
          <a:bodyPr vert="horz" lIns="91440" tIns="45720" rIns="91440" bIns="45720" rtlCol="0" anchor="t">
            <a:normAutofit/>
          </a:bodyPr>
          <a:lstStyle>
            <a:lvl1pPr>
              <a:lnSpc>
                <a:spcPct val="120000"/>
              </a:lnSpc>
              <a:defRPr lang="en-US" sz="2800" b="0" dirty="0">
                <a:solidFill>
                  <a:schemeClr val="accent1">
                    <a:lumMod val="75000"/>
                  </a:schemeClr>
                </a:solidFill>
                <a:latin typeface="+mn-lt"/>
              </a:defRPr>
            </a:lvl1pPr>
          </a:lstStyle>
          <a:p>
            <a:pPr lvl="0"/>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539496" y="603503"/>
            <a:ext cx="10826496" cy="4334256"/>
          </a:xfrm>
        </p:spPr>
        <p:txBody>
          <a:bodyPr vert="horz" lIns="91440" tIns="45720" rIns="91440" bIns="45720" rtlCol="0" anchor="b">
            <a:normAutofit/>
          </a:bodyPr>
          <a:lstStyle>
            <a:lvl1pPr marL="0" indent="0">
              <a:lnSpc>
                <a:spcPct val="90000"/>
              </a:lnSpc>
              <a:spcBef>
                <a:spcPts val="0"/>
              </a:spcBef>
              <a:buNone/>
              <a:defRPr lang="en-US" sz="23200" b="1" dirty="0">
                <a:solidFill>
                  <a:schemeClr val="accent1">
                    <a:lumMod val="75000"/>
                  </a:schemeClr>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8CA1557D-4816-44D0-B6EE-6CAC6E30B54D}" type="datetime1">
              <a:rPr lang="en-US" smtClean="0"/>
              <a:t>3/27/26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0929277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accent1">
                    <a:lumMod val="75000"/>
                  </a:schemeClr>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accent1">
                    <a:lumMod val="75000"/>
                  </a:schemeClr>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651F872E-5ED2-46B0-83A4-0C1AF0E0D91C}" type="datetime1">
              <a:rPr lang="en-US" smtClean="0"/>
              <a:t>3/27/26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888256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3">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4B1ECB8-9E10-D2F3-E361-7D268551E2E2}"/>
              </a:ext>
            </a:extLst>
          </p:cNvPr>
          <p:cNvSpPr/>
          <p:nvPr/>
        </p:nvSpPr>
        <p:spPr>
          <a:xfrm>
            <a:off x="0" y="0"/>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C6218575-0C6E-47B4-936E-32183810D7BF}" type="datetime1">
              <a:rPr lang="en-US" smtClean="0"/>
              <a:t>3/27/26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12867649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91C29FB5-1C86-423F-AEAA-2683840666C3}" type="datetime1">
              <a:rPr lang="en-US" smtClean="0"/>
              <a:t>3/27/26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775356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11CCB4E-88AF-46AC-B7C5-30308F179659}" type="datetime1">
              <a:rPr lang="en-US" smtClean="0"/>
              <a:t>3/27/26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3105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A915B6-CC2A-4462-A7E5-B3080DF8F97D}" type="datetime1">
              <a:rPr lang="en-US" smtClean="0"/>
              <a:t>3/27/26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4246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8" y="5431536"/>
            <a:ext cx="9021471" cy="466344"/>
          </a:xfrm>
        </p:spPr>
        <p:txBody>
          <a:bodyPr anchor="ctr">
            <a:normAutofit/>
          </a:bodyPr>
          <a:lstStyle>
            <a:lvl1pPr>
              <a:lnSpc>
                <a:spcPct val="120000"/>
              </a:lnSpc>
              <a:defRPr sz="220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657600"/>
          </a:xfrm>
        </p:spPr>
        <p:txBody>
          <a:bodyPr anchor="ctr">
            <a:normAutofit/>
          </a:bodyPr>
          <a:lstStyle>
            <a:lvl1pPr marL="164592" indent="-164592">
              <a:lnSpc>
                <a:spcPct val="100000"/>
              </a:lnSpc>
              <a:spcBef>
                <a:spcPts val="0"/>
              </a:spcBef>
              <a:buNone/>
              <a:defRPr sz="40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506188F7-A494-4EEB-A53D-2B97B1D4CD3C}" type="datetime1">
              <a:rPr lang="en-US" smtClean="0"/>
              <a:t>3/27/26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557716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vert="horz" lIns="91440" tIns="45720" rIns="91440" bIns="45720" rtlCol="0" anchor="t">
            <a:normAutofit/>
          </a:bodyPr>
          <a:lstStyle>
            <a:lvl1pPr>
              <a:defRPr lang="en-US" sz="52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vert="horz" lIns="91440" tIns="45720" rIns="91440" bIns="45720" rtlCol="0" anchor="b">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596128" y="0"/>
            <a:ext cx="6595872"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782E7A21-5BA8-4C4C-9705-3A1EA342AD8A}" type="datetime1">
              <a:rPr lang="en-US" smtClean="0"/>
              <a:t>3/27/26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313437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2">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6DECC02-1725-49EE-C93B-A4C2C4049458}"/>
              </a:ext>
            </a:extLst>
          </p:cNvPr>
          <p:cNvSpPr/>
          <p:nvPr/>
        </p:nvSpPr>
        <p:spPr>
          <a:xfrm>
            <a:off x="0" y="1"/>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100000"/>
              </a:lnSpc>
              <a:spcBef>
                <a:spcPts val="0"/>
              </a:spcBef>
              <a:buNone/>
              <a:defRPr sz="40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9F406BC0-1562-42E5-89A2-925CA193C8A6}" type="datetime1">
              <a:rPr lang="en-US" smtClean="0"/>
              <a:t>3/27/26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656387931"/>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507F376A-778D-45CF-8340-DB03B2DA6A3E}" type="datetime1">
              <a:rPr lang="en-US" smtClean="0"/>
              <a:t>3/27/26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674295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dirty="0"/>
              <a:t>Click to edit Master title style</a:t>
            </a:r>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12775"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B9DFF5A-622E-43FE-9EE9-BAAB78AB2046}" type="datetime1">
              <a:rPr lang="en-US" smtClean="0"/>
              <a:t>3/27/26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24508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09600" y="2387600"/>
            <a:ext cx="5157788"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172200" y="2387600"/>
            <a:ext cx="5183188"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F55C09E-FF30-4AA0-A227-171955622259}" type="datetime1">
              <a:rPr lang="en-US" smtClean="0"/>
              <a:t>3/27/26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977247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97B279FF-407B-4B41-9E69-DE66ED04A328}" type="datetime1">
              <a:rPr lang="en-US" smtClean="0"/>
              <a:t>3/27/26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1385774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803E812-757D-4139-AF81-227C72D4B544}" type="datetime1">
              <a:rPr lang="en-US" smtClean="0"/>
              <a:t>3/27/26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134600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07D6A7E1-C424-43A5-938A-12DEC0A1D59D}" type="datetime1">
              <a:rPr lang="en-US" smtClean="0"/>
              <a:t>3/27/26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7006830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063319" y="557784"/>
            <a:ext cx="6519080" cy="5779007"/>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807C4FC2-B89B-4919-A96B-662A3584681C}" type="datetime1">
              <a:rPr lang="en-US" smtClean="0"/>
              <a:t>3/27/26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7937591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10888473" cy="1133856"/>
          </a:xfrm>
        </p:spPr>
        <p:txBody>
          <a:bodyPr anchor="b">
            <a:normAutofit/>
          </a:bodyPr>
          <a:lstStyle>
            <a:lvl1pPr>
              <a:defRPr sz="60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C24BE51-D660-433D-AABA-154BE028E64E}"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939342107"/>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rm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279615"/>
          </a:xfrm>
        </p:spPr>
        <p:txBody>
          <a:bodyPr>
            <a:norm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B61F76E-6064-4431-B5C4-29A511725BCF}" type="datetime1">
              <a:rPr lang="en-US" smtClean="0"/>
              <a:t>3/27/26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357950712"/>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vert="horz" lIns="91440" tIns="45720" rIns="91440" bIns="45720" rtlCol="0" anchor="t">
            <a:normAutofit/>
          </a:bodyPr>
          <a:lstStyle>
            <a:lvl1pPr>
              <a:defRPr lang="en-US" sz="7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21208" y="4473553"/>
            <a:ext cx="6655522" cy="1545336"/>
          </a:xfrm>
        </p:spPr>
        <p:txBody>
          <a:bodyPr vert="horz" lIns="91440" tIns="45720" rIns="91440" bIns="45720" rtlCol="0" anchor="b">
            <a:normAutofit/>
          </a:bodyPr>
          <a:lstStyle>
            <a:lvl1pPr marL="0" indent="0">
              <a:buNone/>
              <a:defRPr lang="en-US" sz="2200"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CBE73BE-5F1F-40EF-8F67-E3F24D65884D}" type="datetime1">
              <a:rPr lang="en-US" smtClean="0"/>
              <a:t>3/27/26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48586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vert="horz" lIns="91440" tIns="45720" rIns="91440" bIns="45720" rtlCol="0" anchor="b">
            <a:normAutofit/>
          </a:bodyPr>
          <a:lstStyle>
            <a:lvl1pPr>
              <a:defRPr lang="en-US" sz="72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8" y="4617138"/>
            <a:ext cx="7375466" cy="1014984"/>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C868EF1-668D-4AD0-8652-1F3B3622EDC2}" type="datetime1">
              <a:rPr lang="en-US" smtClean="0"/>
              <a:t>3/27/26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347232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E95609F-9B5B-4E29-8DB1-457A85E01A27}" type="datetime1">
              <a:rPr lang="en-US" smtClean="0"/>
              <a:t>3/27/26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660490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vert="horz" lIns="91440" tIns="45720" rIns="91440" bIns="45720" rtlCol="0" anchor="b">
            <a:normAutofit/>
          </a:bodyPr>
          <a:lstStyle>
            <a:lvl1pPr>
              <a:defRPr lang="en-US" sz="7400" dirty="0"/>
            </a:lvl1pPr>
          </a:lstStyle>
          <a:p>
            <a:pPr lvl="0"/>
            <a:r>
              <a:rPr lang="en-US" dirty="0"/>
              <a:t>Click to edit Master 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6A0DE37-B9D6-425C-B79B-6C6DFFBD0DA2}" type="datetime1">
              <a:rPr lang="en-US" smtClean="0"/>
              <a:t>3/27/26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958349507"/>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1045B0EE-4023-4E3C-8875-10AA631453CF}" type="datetime1">
              <a:rPr lang="en-US" smtClean="0"/>
              <a:t>3/27/26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9887784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5EE9E671-1C83-40F7-9D33-FE8AAC7F721F}" type="datetime1">
              <a:rPr lang="en-US" smtClean="0"/>
              <a:t>3/27/26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‹N›</a:t>
            </a:fld>
            <a:endParaRPr lang="en-US"/>
          </a:p>
        </p:txBody>
      </p:sp>
    </p:spTree>
    <p:extLst>
      <p:ext uri="{BB962C8B-B14F-4D97-AF65-F5344CB8AC3E}">
        <p14:creationId xmlns:p14="http://schemas.microsoft.com/office/powerpoint/2010/main" val="1841618509"/>
      </p:ext>
    </p:extLst>
  </p:cSld>
  <p:clrMap bg1="lt1" tx1="dk1" bg2="lt2" tx2="dk2" accent1="accent1" accent2="accent2" accent3="accent3" accent4="accent4" accent5="accent5" accent6="accent6" hlink="hlink" folHlink="folHlink"/>
  <p:sldLayoutIdLst>
    <p:sldLayoutId id="2147483750"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 id="2147483727" r:id="rId27"/>
    <p:sldLayoutId id="2147483728" r:id="rId28"/>
    <p:sldLayoutId id="2147483729" r:id="rId29"/>
    <p:sldLayoutId id="2147483730" r:id="rId30"/>
    <p:sldLayoutId id="2147483731" r:id="rId31"/>
    <p:sldLayoutId id="2147483732" r:id="rId32"/>
    <p:sldLayoutId id="2147483733" r:id="rId33"/>
    <p:sldLayoutId id="2147483734" r:id="rId34"/>
    <p:sldLayoutId id="2147483735" r:id="rId35"/>
    <p:sldLayoutId id="2147483736" r:id="rId36"/>
    <p:sldLayoutId id="2147483749" r:id="rId37"/>
    <p:sldLayoutId id="2147483737" r:id="rId38"/>
    <p:sldLayoutId id="2147483738" r:id="rId39"/>
    <p:sldLayoutId id="2147483739" r:id="rId40"/>
    <p:sldLayoutId id="2147483740" r:id="rId41"/>
    <p:sldLayoutId id="2147483741" r:id="rId42"/>
    <p:sldLayoutId id="2147483742" r:id="rId43"/>
    <p:sldLayoutId id="2147483743" r:id="rId44"/>
    <p:sldLayoutId id="2147483744" r:id="rId45"/>
    <p:sldLayoutId id="2147483745" r:id="rId46"/>
    <p:sldLayoutId id="2147483746" r:id="rId47"/>
    <p:sldLayoutId id="2147483747" r:id="rId48"/>
    <p:sldLayoutId id="2147483748" r:id="rId49"/>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4.gif"/><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5.emf"/><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9.emf"/><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457AA1-BF8B-AE23-AC30-854421154917}"/>
              </a:ext>
            </a:extLst>
          </p:cNvPr>
          <p:cNvSpPr>
            <a:spLocks noGrp="1"/>
          </p:cNvSpPr>
          <p:nvPr>
            <p:ph type="ctrTitle"/>
          </p:nvPr>
        </p:nvSpPr>
        <p:spPr>
          <a:xfrm>
            <a:off x="5574217" y="2246439"/>
            <a:ext cx="6617783" cy="786384"/>
          </a:xfrm>
        </p:spPr>
        <p:txBody>
          <a:bodyPr anchor="b">
            <a:noAutofit/>
          </a:bodyPr>
          <a:lstStyle/>
          <a:p>
            <a:r>
              <a:rPr lang="it-IT" sz="3200" dirty="0">
                <a:latin typeface="Arial Rounded MT Bold" panose="020F0704030504030204" pitchFamily="34" charset="77"/>
              </a:rPr>
              <a:t>La vulnerabilità ambientale </a:t>
            </a:r>
            <a:br>
              <a:rPr lang="it-IT" sz="3200" dirty="0">
                <a:latin typeface="Arial Rounded MT Bold" panose="020F0704030504030204" pitchFamily="34" charset="77"/>
              </a:rPr>
            </a:br>
            <a:r>
              <a:rPr lang="it-IT" sz="3200" dirty="0">
                <a:latin typeface="Arial Rounded MT Bold" panose="020F0704030504030204" pitchFamily="34" charset="77"/>
              </a:rPr>
              <a:t>della montagna italiana e le sue determinanti socioeconomiche</a:t>
            </a:r>
          </a:p>
        </p:txBody>
      </p:sp>
      <p:sp>
        <p:nvSpPr>
          <p:cNvPr id="3" name="Sottotitolo 2">
            <a:extLst>
              <a:ext uri="{FF2B5EF4-FFF2-40B4-BE49-F238E27FC236}">
                <a16:creationId xmlns:a16="http://schemas.microsoft.com/office/drawing/2014/main" id="{711E719C-2FBC-08B5-621F-C0F711895FA4}"/>
              </a:ext>
            </a:extLst>
          </p:cNvPr>
          <p:cNvSpPr>
            <a:spLocks noGrp="1"/>
          </p:cNvSpPr>
          <p:nvPr>
            <p:ph type="subTitle" idx="1"/>
          </p:nvPr>
        </p:nvSpPr>
        <p:spPr>
          <a:xfrm>
            <a:off x="5575729" y="3189687"/>
            <a:ext cx="7079465" cy="480373"/>
          </a:xfrm>
        </p:spPr>
        <p:txBody>
          <a:bodyPr>
            <a:noAutofit/>
          </a:bodyPr>
          <a:lstStyle/>
          <a:p>
            <a:pPr>
              <a:lnSpc>
                <a:spcPct val="100000"/>
              </a:lnSpc>
            </a:pPr>
            <a:r>
              <a:rPr lang="it-IT" sz="1400" b="1" i="1" dirty="0">
                <a:solidFill>
                  <a:schemeClr val="accent6"/>
                </a:solidFill>
                <a:latin typeface="Avenir Light" panose="020B0402020203020204" pitchFamily="34" charset="77"/>
              </a:rPr>
              <a:t>Aurora Cavallo</a:t>
            </a:r>
            <a:r>
              <a:rPr lang="it-IT" sz="1400" b="1" i="1" baseline="30000" dirty="0">
                <a:solidFill>
                  <a:schemeClr val="accent6"/>
                </a:solidFill>
                <a:latin typeface="Avenir Light" panose="020B0402020203020204" pitchFamily="34" charset="77"/>
              </a:rPr>
              <a:t>1</a:t>
            </a:r>
            <a:r>
              <a:rPr lang="it-IT" sz="1400" b="1" i="1" dirty="0">
                <a:solidFill>
                  <a:schemeClr val="accent6"/>
                </a:solidFill>
                <a:latin typeface="Avenir Light" panose="020B0402020203020204" pitchFamily="34" charset="77"/>
              </a:rPr>
              <a:t>, Giovanni Cannata</a:t>
            </a:r>
            <a:r>
              <a:rPr lang="it-IT" sz="1400" b="1" i="1" baseline="30000" dirty="0">
                <a:solidFill>
                  <a:schemeClr val="accent6"/>
                </a:solidFill>
                <a:latin typeface="Avenir Light" panose="020B0402020203020204" pitchFamily="34" charset="77"/>
              </a:rPr>
              <a:t>1</a:t>
            </a:r>
            <a:r>
              <a:rPr lang="it-IT" sz="1400" b="1" i="1" dirty="0">
                <a:solidFill>
                  <a:schemeClr val="accent6"/>
                </a:solidFill>
                <a:latin typeface="Avenir Light" panose="020B0402020203020204" pitchFamily="34" charset="77"/>
              </a:rPr>
              <a:t>, Luigi Mastronardi</a:t>
            </a:r>
            <a:r>
              <a:rPr lang="it-IT" sz="1400" b="1" i="1" baseline="30000" dirty="0">
                <a:solidFill>
                  <a:schemeClr val="accent6"/>
                </a:solidFill>
                <a:latin typeface="Avenir Light" panose="020B0402020203020204" pitchFamily="34" charset="77"/>
              </a:rPr>
              <a:t>2</a:t>
            </a:r>
            <a:r>
              <a:rPr lang="it-IT" sz="1400" b="1" i="1" dirty="0">
                <a:solidFill>
                  <a:schemeClr val="accent6"/>
                </a:solidFill>
                <a:latin typeface="Avenir Light" panose="020B0402020203020204" pitchFamily="34" charset="77"/>
              </a:rPr>
              <a:t>, Luca Romagnoli</a:t>
            </a:r>
            <a:r>
              <a:rPr lang="it-IT" sz="1400" b="1" i="1" baseline="30000" dirty="0">
                <a:solidFill>
                  <a:schemeClr val="accent6"/>
                </a:solidFill>
                <a:latin typeface="Avenir Light" panose="020B0402020203020204" pitchFamily="34" charset="77"/>
              </a:rPr>
              <a:t>2</a:t>
            </a:r>
          </a:p>
        </p:txBody>
      </p:sp>
      <p:pic>
        <p:nvPicPr>
          <p:cNvPr id="7" name="Immagine 6">
            <a:extLst>
              <a:ext uri="{FF2B5EF4-FFF2-40B4-BE49-F238E27FC236}">
                <a16:creationId xmlns:a16="http://schemas.microsoft.com/office/drawing/2014/main" id="{8A5284A1-8A32-B1A7-9AD8-173F39E3540B}"/>
              </a:ext>
            </a:extLst>
          </p:cNvPr>
          <p:cNvPicPr>
            <a:picLocks noChangeAspect="1"/>
          </p:cNvPicPr>
          <p:nvPr/>
        </p:nvPicPr>
        <p:blipFill>
          <a:blip r:embed="rId3" cstate="screen">
            <a:duotone>
              <a:prstClr val="black"/>
              <a:schemeClr val="accent1">
                <a:tint val="45000"/>
                <a:satMod val="400000"/>
              </a:schemeClr>
            </a:duotone>
            <a:extLst>
              <a:ext uri="{BEBA8EAE-BF5A-486C-A8C5-ECC9F3942E4B}">
                <a14:imgProps xmlns:a14="http://schemas.microsoft.com/office/drawing/2010/main">
                  <a14:imgLayer r:embed="rId4">
                    <a14:imgEffect>
                      <a14:sharpenSoften amount="50000"/>
                    </a14:imgEffect>
                    <a14:imgEffect>
                      <a14:saturation sat="66000"/>
                    </a14:imgEffect>
                  </a14:imgLayer>
                </a14:imgProps>
              </a:ext>
              <a:ext uri="{28A0092B-C50C-407E-A947-70E740481C1C}">
                <a14:useLocalDpi xmlns:a14="http://schemas.microsoft.com/office/drawing/2010/main"/>
              </a:ext>
            </a:extLst>
          </a:blip>
          <a:stretch>
            <a:fillRect/>
          </a:stretch>
        </p:blipFill>
        <p:spPr>
          <a:xfrm>
            <a:off x="0" y="0"/>
            <a:ext cx="5494704" cy="6858000"/>
          </a:xfrm>
          <a:prstGeom prst="rect">
            <a:avLst/>
          </a:prstGeom>
        </p:spPr>
      </p:pic>
      <p:sp>
        <p:nvSpPr>
          <p:cNvPr id="10" name="CasellaDiTesto 9">
            <a:extLst>
              <a:ext uri="{FF2B5EF4-FFF2-40B4-BE49-F238E27FC236}">
                <a16:creationId xmlns:a16="http://schemas.microsoft.com/office/drawing/2014/main" id="{7CF18752-005A-2DE9-C0DE-34EE806BD9B2}"/>
              </a:ext>
            </a:extLst>
          </p:cNvPr>
          <p:cNvSpPr txBox="1"/>
          <p:nvPr/>
        </p:nvSpPr>
        <p:spPr>
          <a:xfrm>
            <a:off x="5627224" y="92333"/>
            <a:ext cx="6564775" cy="446276"/>
          </a:xfrm>
          <a:prstGeom prst="rect">
            <a:avLst/>
          </a:prstGeom>
          <a:noFill/>
        </p:spPr>
        <p:txBody>
          <a:bodyPr wrap="square">
            <a:spAutoFit/>
          </a:bodyPr>
          <a:lstStyle/>
          <a:p>
            <a:pPr>
              <a:buNone/>
            </a:pPr>
            <a:r>
              <a:rPr lang="it-IT" sz="1200" b="1" dirty="0">
                <a:solidFill>
                  <a:schemeClr val="accent6"/>
                </a:solidFill>
                <a:effectLst/>
                <a:latin typeface="Avenir Book" panose="02000503020000020003" pitchFamily="2" charset="0"/>
              </a:rPr>
              <a:t>27 marzo 2026 | Giornata di studi dedicata a Gerardo Delfino</a:t>
            </a:r>
          </a:p>
          <a:p>
            <a:pPr>
              <a:buNone/>
            </a:pPr>
            <a:r>
              <a:rPr lang="it-IT" sz="1100" b="1" dirty="0">
                <a:solidFill>
                  <a:schemeClr val="accent6"/>
                </a:solidFill>
                <a:effectLst/>
                <a:latin typeface="Avenir Book" panose="02000503020000020003" pitchFamily="2" charset="0"/>
              </a:rPr>
              <a:t>DISPARITÀ SETTORIALI E GEOGRAFICHE NELLE AREE RURALI: ANALISI E PROPOSTE DI POLICY</a:t>
            </a:r>
          </a:p>
        </p:txBody>
      </p:sp>
      <p:sp>
        <p:nvSpPr>
          <p:cNvPr id="4" name="Sottotitolo 2">
            <a:extLst>
              <a:ext uri="{FF2B5EF4-FFF2-40B4-BE49-F238E27FC236}">
                <a16:creationId xmlns:a16="http://schemas.microsoft.com/office/drawing/2014/main" id="{13B55514-666C-96B6-BA0E-5A8816D31641}"/>
              </a:ext>
            </a:extLst>
          </p:cNvPr>
          <p:cNvSpPr txBox="1">
            <a:spLocks/>
          </p:cNvSpPr>
          <p:nvPr/>
        </p:nvSpPr>
        <p:spPr>
          <a:xfrm>
            <a:off x="5588981" y="3410719"/>
            <a:ext cx="7079465" cy="480373"/>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1000"/>
              </a:spcBef>
              <a:buFont typeface="Arial" panose="020B0604020202020204" pitchFamily="34" charset="0"/>
              <a:buNone/>
              <a:defRPr lang="en-US" sz="2000" kern="1200" dirty="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it-IT" sz="1400" baseline="30000" dirty="0">
                <a:latin typeface="Garamond" panose="02020404030301010803" pitchFamily="18" charset="0"/>
              </a:rPr>
              <a:t>1 </a:t>
            </a:r>
            <a:r>
              <a:rPr lang="it-IT" sz="1400" dirty="0">
                <a:latin typeface="Garamond" panose="02020404030301010803" pitchFamily="18" charset="0"/>
              </a:rPr>
              <a:t>Universitas Mercatorum </a:t>
            </a:r>
            <a:r>
              <a:rPr lang="it-IT" sz="1400" baseline="30000" dirty="0">
                <a:latin typeface="Garamond" panose="02020404030301010803" pitchFamily="18" charset="0"/>
              </a:rPr>
              <a:t>2 </a:t>
            </a:r>
            <a:r>
              <a:rPr lang="it-IT" sz="1400" dirty="0">
                <a:latin typeface="Garamond" panose="02020404030301010803" pitchFamily="18" charset="0"/>
              </a:rPr>
              <a:t>Università degli Studi del Molise</a:t>
            </a:r>
          </a:p>
        </p:txBody>
      </p:sp>
      <p:pic>
        <p:nvPicPr>
          <p:cNvPr id="1026" name="Picture 2" descr="logo-unimol-retin">
            <a:extLst>
              <a:ext uri="{FF2B5EF4-FFF2-40B4-BE49-F238E27FC236}">
                <a16:creationId xmlns:a16="http://schemas.microsoft.com/office/drawing/2014/main" id="{15A2E27D-3543-85C2-58B2-E5959DAA63A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449655" y="6094091"/>
            <a:ext cx="1242594" cy="6058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à Mercatorum Siracusa - Siref - Ente di Formazione ...">
            <a:extLst>
              <a:ext uri="{FF2B5EF4-FFF2-40B4-BE49-F238E27FC236}">
                <a16:creationId xmlns:a16="http://schemas.microsoft.com/office/drawing/2014/main" id="{C07CAA15-EBBC-9258-B722-7399736EA8E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72287" y="6135824"/>
            <a:ext cx="1123063" cy="480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615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53544-2132-8396-AABE-1422D14E1CE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9E87D41-AFE4-5B20-FF80-9381BA869861}"/>
              </a:ext>
            </a:extLst>
          </p:cNvPr>
          <p:cNvSpPr>
            <a:spLocks noGrp="1"/>
          </p:cNvSpPr>
          <p:nvPr>
            <p:ph type="title"/>
          </p:nvPr>
        </p:nvSpPr>
        <p:spPr>
          <a:xfrm>
            <a:off x="147145" y="151805"/>
            <a:ext cx="11897710" cy="1866181"/>
          </a:xfrm>
        </p:spPr>
        <p:txBody>
          <a:bodyPr vert="horz" lIns="91440" tIns="45720" rIns="91440" bIns="45720" rtlCol="0" anchor="t">
            <a:normAutofit/>
          </a:bodyPr>
          <a:lstStyle/>
          <a:p>
            <a:r>
              <a:rPr lang="en-US" sz="3200" dirty="0" err="1">
                <a:solidFill>
                  <a:schemeClr val="accent6"/>
                </a:solidFill>
                <a:latin typeface="Arial Rounded MT Bold" panose="020F0704030504030204" pitchFamily="34" charset="77"/>
              </a:rPr>
              <a:t>Gli</a:t>
            </a:r>
            <a:r>
              <a:rPr lang="en-US" sz="3200" dirty="0">
                <a:solidFill>
                  <a:schemeClr val="accent6"/>
                </a:solidFill>
                <a:latin typeface="Arial Rounded MT Bold" panose="020F0704030504030204" pitchFamily="34" charset="77"/>
              </a:rPr>
              <a:t> </a:t>
            </a:r>
            <a:r>
              <a:rPr lang="en-US" sz="3200" dirty="0" err="1">
                <a:solidFill>
                  <a:schemeClr val="accent6"/>
                </a:solidFill>
                <a:latin typeface="Arial Rounded MT Bold" panose="020F0704030504030204" pitchFamily="34" charset="77"/>
              </a:rPr>
              <a:t>indici</a:t>
            </a:r>
            <a:r>
              <a:rPr lang="en-US" sz="3200" dirty="0">
                <a:solidFill>
                  <a:schemeClr val="accent6"/>
                </a:solidFill>
                <a:latin typeface="Arial Rounded MT Bold" panose="020F0704030504030204" pitchFamily="34" charset="77"/>
              </a:rPr>
              <a:t> </a:t>
            </a:r>
            <a:r>
              <a:rPr lang="en-US" sz="3200" dirty="0" err="1">
                <a:solidFill>
                  <a:schemeClr val="accent6"/>
                </a:solidFill>
                <a:latin typeface="Arial Rounded MT Bold" panose="020F0704030504030204" pitchFamily="34" charset="77"/>
              </a:rPr>
              <a:t>demografici</a:t>
            </a:r>
            <a:r>
              <a:rPr lang="en-US" sz="3200" dirty="0">
                <a:solidFill>
                  <a:schemeClr val="accent6"/>
                </a:solidFill>
                <a:latin typeface="Arial Rounded MT Bold" panose="020F0704030504030204" pitchFamily="34" charset="77"/>
              </a:rPr>
              <a:t> e </a:t>
            </a:r>
            <a:r>
              <a:rPr lang="en-US" sz="3200" dirty="0" err="1">
                <a:solidFill>
                  <a:schemeClr val="accent6"/>
                </a:solidFill>
                <a:latin typeface="Arial Rounded MT Bold" panose="020F0704030504030204" pitchFamily="34" charset="77"/>
              </a:rPr>
              <a:t>socioeconomici</a:t>
            </a:r>
            <a:r>
              <a:rPr lang="en-US" sz="3200" dirty="0">
                <a:solidFill>
                  <a:schemeClr val="accent6"/>
                </a:solidFill>
                <a:latin typeface="Arial Rounded MT Bold" panose="020F0704030504030204" pitchFamily="34" charset="77"/>
              </a:rPr>
              <a:t> </a:t>
            </a:r>
          </a:p>
        </p:txBody>
      </p:sp>
      <p:grpSp>
        <p:nvGrpSpPr>
          <p:cNvPr id="11" name="Gruppo 10">
            <a:extLst>
              <a:ext uri="{FF2B5EF4-FFF2-40B4-BE49-F238E27FC236}">
                <a16:creationId xmlns:a16="http://schemas.microsoft.com/office/drawing/2014/main" id="{B3846DCB-577B-F030-8762-80AAD4375C5E}"/>
              </a:ext>
            </a:extLst>
          </p:cNvPr>
          <p:cNvGrpSpPr/>
          <p:nvPr/>
        </p:nvGrpSpPr>
        <p:grpSpPr>
          <a:xfrm>
            <a:off x="0" y="1891862"/>
            <a:ext cx="12044855" cy="2733285"/>
            <a:chOff x="1596913" y="2742585"/>
            <a:chExt cx="9706961" cy="1882562"/>
          </a:xfrm>
        </p:grpSpPr>
        <p:pic>
          <p:nvPicPr>
            <p:cNvPr id="3" name="Immagine 2">
              <a:extLst>
                <a:ext uri="{FF2B5EF4-FFF2-40B4-BE49-F238E27FC236}">
                  <a16:creationId xmlns:a16="http://schemas.microsoft.com/office/drawing/2014/main" id="{C65154FB-50A8-C330-2C68-7E62BD18718F}"/>
                </a:ext>
              </a:extLst>
            </p:cNvPr>
            <p:cNvPicPr>
              <a:picLocks noChangeAspect="1"/>
            </p:cNvPicPr>
            <p:nvPr/>
          </p:nvPicPr>
          <p:blipFill>
            <a:blip r:embed="rId3"/>
            <a:stretch>
              <a:fillRect/>
            </a:stretch>
          </p:blipFill>
          <p:spPr>
            <a:xfrm>
              <a:off x="1596913" y="2742585"/>
              <a:ext cx="9706961" cy="1882562"/>
            </a:xfrm>
            <a:prstGeom prst="rect">
              <a:avLst/>
            </a:prstGeom>
          </p:spPr>
        </p:pic>
        <p:sp>
          <p:nvSpPr>
            <p:cNvPr id="5" name="CasellaDiTesto 4">
              <a:extLst>
                <a:ext uri="{FF2B5EF4-FFF2-40B4-BE49-F238E27FC236}">
                  <a16:creationId xmlns:a16="http://schemas.microsoft.com/office/drawing/2014/main" id="{F3766E24-C6C3-2E99-4FB5-E45455307C08}"/>
                </a:ext>
              </a:extLst>
            </p:cNvPr>
            <p:cNvSpPr txBox="1"/>
            <p:nvPr/>
          </p:nvSpPr>
          <p:spPr>
            <a:xfrm>
              <a:off x="3232589" y="2864537"/>
              <a:ext cx="7922475" cy="265596"/>
            </a:xfrm>
            <a:prstGeom prst="rect">
              <a:avLst/>
            </a:prstGeom>
            <a:solidFill>
              <a:schemeClr val="bg1"/>
            </a:solidFill>
          </p:spPr>
          <p:txBody>
            <a:bodyPr wrap="square">
              <a:spAutoFit/>
            </a:bodyPr>
            <a:lstStyle/>
            <a:p>
              <a:pPr>
                <a:lnSpc>
                  <a:spcPct val="110000"/>
                </a:lnSpc>
                <a:spcBef>
                  <a:spcPts val="1000"/>
                </a:spcBef>
              </a:pPr>
              <a:r>
                <a:rPr lang="en-US" i="1" dirty="0">
                  <a:latin typeface="Garamond" panose="02020404030301010803" pitchFamily="18" charset="0"/>
                  <a:sym typeface="Wingdings" pitchFamily="2" charset="2"/>
                </a:rPr>
                <a:t>Demographic weakness index (DWI)</a:t>
              </a:r>
              <a:r>
                <a:rPr lang="en-US" dirty="0">
                  <a:latin typeface="Garamond" panose="02020404030301010803" pitchFamily="18" charset="0"/>
                  <a:sym typeface="Wingdings" pitchFamily="2" charset="2"/>
                </a:rPr>
                <a:t>           </a:t>
              </a:r>
              <a:r>
                <a:rPr lang="en-US" i="1" dirty="0">
                  <a:latin typeface="Garamond" panose="02020404030301010803" pitchFamily="18" charset="0"/>
                  <a:sym typeface="Wingdings" pitchFamily="2" charset="2"/>
                </a:rPr>
                <a:t>Social disadvantage index (SDI)</a:t>
              </a:r>
              <a:r>
                <a:rPr lang="en-US" dirty="0">
                  <a:latin typeface="Garamond" panose="02020404030301010803" pitchFamily="18" charset="0"/>
                  <a:sym typeface="Wingdings" pitchFamily="2" charset="2"/>
                </a:rPr>
                <a:t>              </a:t>
              </a:r>
              <a:r>
                <a:rPr lang="en-US" i="1" dirty="0">
                  <a:latin typeface="Garamond" panose="02020404030301010803" pitchFamily="18" charset="0"/>
                  <a:sym typeface="Wingdings" pitchFamily="2" charset="2"/>
                </a:rPr>
                <a:t>Economic weakness index (EWI)</a:t>
              </a:r>
              <a:endParaRPr lang="it-IT" dirty="0">
                <a:latin typeface="Garamond" panose="02020404030301010803" pitchFamily="18" charset="0"/>
              </a:endParaRPr>
            </a:p>
          </p:txBody>
        </p:sp>
      </p:grpSp>
    </p:spTree>
    <p:extLst>
      <p:ext uri="{BB962C8B-B14F-4D97-AF65-F5344CB8AC3E}">
        <p14:creationId xmlns:p14="http://schemas.microsoft.com/office/powerpoint/2010/main" val="1067271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C16DD-2EA9-2D0A-0127-EDAABF8735D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2B9FD79-CF2E-9641-7BA0-FC71A047DF5A}"/>
              </a:ext>
            </a:extLst>
          </p:cNvPr>
          <p:cNvSpPr>
            <a:spLocks noGrp="1"/>
          </p:cNvSpPr>
          <p:nvPr>
            <p:ph type="title"/>
          </p:nvPr>
        </p:nvSpPr>
        <p:spPr>
          <a:xfrm>
            <a:off x="147145" y="151805"/>
            <a:ext cx="11929241" cy="1866181"/>
          </a:xfrm>
        </p:spPr>
        <p:txBody>
          <a:bodyPr vert="horz" lIns="91440" tIns="45720" rIns="91440" bIns="45720" rtlCol="0" anchor="t">
            <a:normAutofit/>
          </a:bodyPr>
          <a:lstStyle/>
          <a:p>
            <a:r>
              <a:rPr lang="en-US" sz="2800" dirty="0">
                <a:latin typeface="Arial Rounded MT Bold" panose="020F0704030504030204" pitchFamily="34" charset="77"/>
              </a:rPr>
              <a:t>La </a:t>
            </a:r>
            <a:r>
              <a:rPr lang="en-US" sz="2800" dirty="0" err="1">
                <a:latin typeface="Arial Rounded MT Bold" panose="020F0704030504030204" pitchFamily="34" charset="77"/>
              </a:rPr>
              <a:t>distribuzione</a:t>
            </a:r>
            <a:r>
              <a:rPr lang="en-US" sz="2800" dirty="0">
                <a:latin typeface="Arial Rounded MT Bold" panose="020F0704030504030204" pitchFamily="34" charset="77"/>
              </a:rPr>
              <a:t> </a:t>
            </a:r>
            <a:r>
              <a:rPr lang="en-US" sz="2800" dirty="0" err="1">
                <a:latin typeface="Arial Rounded MT Bold" panose="020F0704030504030204" pitchFamily="34" charset="77"/>
              </a:rPr>
              <a:t>spaziale</a:t>
            </a:r>
            <a:r>
              <a:rPr lang="en-US" sz="2800" dirty="0">
                <a:latin typeface="Arial Rounded MT Bold" panose="020F0704030504030204" pitchFamily="34" charset="77"/>
              </a:rPr>
              <a:t> degli </a:t>
            </a:r>
            <a:r>
              <a:rPr lang="en-US" sz="2800" dirty="0" err="1">
                <a:latin typeface="Arial Rounded MT Bold" panose="020F0704030504030204" pitchFamily="34" charset="77"/>
              </a:rPr>
              <a:t>indici</a:t>
            </a:r>
            <a:r>
              <a:rPr lang="en-US" sz="2800" dirty="0">
                <a:latin typeface="Arial Rounded MT Bold" panose="020F0704030504030204" pitchFamily="34" charset="77"/>
              </a:rPr>
              <a:t> </a:t>
            </a:r>
            <a:r>
              <a:rPr lang="en-US" sz="2800" dirty="0" err="1">
                <a:latin typeface="Arial Rounded MT Bold" panose="020F0704030504030204" pitchFamily="34" charset="77"/>
              </a:rPr>
              <a:t>demografici</a:t>
            </a:r>
            <a:r>
              <a:rPr lang="en-US" sz="2800" dirty="0">
                <a:latin typeface="Arial Rounded MT Bold" panose="020F0704030504030204" pitchFamily="34" charset="77"/>
              </a:rPr>
              <a:t> e </a:t>
            </a:r>
            <a:r>
              <a:rPr lang="en-US" sz="2800" dirty="0" err="1">
                <a:latin typeface="Arial Rounded MT Bold" panose="020F0704030504030204" pitchFamily="34" charset="77"/>
              </a:rPr>
              <a:t>socioeconomici</a:t>
            </a:r>
            <a:r>
              <a:rPr lang="en-US" sz="2800" dirty="0">
                <a:latin typeface="Arial Rounded MT Bold" panose="020F0704030504030204" pitchFamily="34" charset="77"/>
              </a:rPr>
              <a:t> </a:t>
            </a:r>
          </a:p>
        </p:txBody>
      </p:sp>
      <p:pic>
        <p:nvPicPr>
          <p:cNvPr id="4" name="Immagine 3">
            <a:extLst>
              <a:ext uri="{FF2B5EF4-FFF2-40B4-BE49-F238E27FC236}">
                <a16:creationId xmlns:a16="http://schemas.microsoft.com/office/drawing/2014/main" id="{6D604926-BB61-445B-1722-FB526FE7B9A3}"/>
              </a:ext>
            </a:extLst>
          </p:cNvPr>
          <p:cNvPicPr>
            <a:picLocks noChangeAspect="1"/>
          </p:cNvPicPr>
          <p:nvPr/>
        </p:nvPicPr>
        <p:blipFill>
          <a:blip r:embed="rId3"/>
          <a:srcRect b="9822"/>
          <a:stretch>
            <a:fillRect/>
          </a:stretch>
        </p:blipFill>
        <p:spPr>
          <a:xfrm>
            <a:off x="21025" y="1374964"/>
            <a:ext cx="11929241" cy="4631702"/>
          </a:xfrm>
          <a:prstGeom prst="rect">
            <a:avLst/>
          </a:prstGeom>
        </p:spPr>
      </p:pic>
      <p:sp>
        <p:nvSpPr>
          <p:cNvPr id="7" name="CasellaDiTesto 6">
            <a:extLst>
              <a:ext uri="{FF2B5EF4-FFF2-40B4-BE49-F238E27FC236}">
                <a16:creationId xmlns:a16="http://schemas.microsoft.com/office/drawing/2014/main" id="{1F0F5E27-504F-5543-B350-A4D72A4DE891}"/>
              </a:ext>
            </a:extLst>
          </p:cNvPr>
          <p:cNvSpPr txBox="1"/>
          <p:nvPr/>
        </p:nvSpPr>
        <p:spPr>
          <a:xfrm>
            <a:off x="21025" y="1071795"/>
            <a:ext cx="12055361" cy="388824"/>
          </a:xfrm>
          <a:prstGeom prst="rect">
            <a:avLst/>
          </a:prstGeom>
          <a:solidFill>
            <a:schemeClr val="bg1"/>
          </a:solidFill>
        </p:spPr>
        <p:txBody>
          <a:bodyPr wrap="square">
            <a:spAutoFit/>
          </a:bodyPr>
          <a:lstStyle/>
          <a:p>
            <a:pPr>
              <a:lnSpc>
                <a:spcPct val="110000"/>
              </a:lnSpc>
              <a:spcBef>
                <a:spcPts val="1000"/>
              </a:spcBef>
            </a:pPr>
            <a:r>
              <a:rPr lang="en-US" i="1" dirty="0">
                <a:latin typeface="Avenir Book" panose="02000503020000020003" pitchFamily="2" charset="0"/>
                <a:sym typeface="Wingdings" pitchFamily="2" charset="2"/>
              </a:rPr>
              <a:t>Demographic weakness index (DWI) </a:t>
            </a:r>
            <a:r>
              <a:rPr lang="en-US" dirty="0">
                <a:latin typeface="Avenir Book" panose="02000503020000020003" pitchFamily="2" charset="0"/>
                <a:sym typeface="Wingdings" pitchFamily="2" charset="2"/>
              </a:rPr>
              <a:t>       </a:t>
            </a:r>
            <a:r>
              <a:rPr lang="en-US" i="1" dirty="0">
                <a:latin typeface="Avenir Book" panose="02000503020000020003" pitchFamily="2" charset="0"/>
                <a:sym typeface="Wingdings" pitchFamily="2" charset="2"/>
              </a:rPr>
              <a:t>Social disadvantage index (SDI) </a:t>
            </a:r>
            <a:r>
              <a:rPr lang="en-US" dirty="0">
                <a:latin typeface="Avenir Book" panose="02000503020000020003" pitchFamily="2" charset="0"/>
                <a:sym typeface="Wingdings" pitchFamily="2" charset="2"/>
              </a:rPr>
              <a:t>         </a:t>
            </a:r>
            <a:r>
              <a:rPr lang="en-US" i="1" dirty="0">
                <a:latin typeface="Avenir Book" panose="02000503020000020003" pitchFamily="2" charset="0"/>
                <a:sym typeface="Wingdings" pitchFamily="2" charset="2"/>
              </a:rPr>
              <a:t>Economic weakness index (EWI)</a:t>
            </a:r>
            <a:endParaRPr lang="it-IT" dirty="0">
              <a:latin typeface="Avenir Book" panose="02000503020000020003" pitchFamily="2" charset="0"/>
            </a:endParaRPr>
          </a:p>
        </p:txBody>
      </p:sp>
    </p:spTree>
    <p:extLst>
      <p:ext uri="{BB962C8B-B14F-4D97-AF65-F5344CB8AC3E}">
        <p14:creationId xmlns:p14="http://schemas.microsoft.com/office/powerpoint/2010/main" val="86929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8AA5A-C084-7C87-B08A-E155FD9D6A4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AFCD5BC-B3A1-B133-B8D7-24AA9A4A36D4}"/>
              </a:ext>
            </a:extLst>
          </p:cNvPr>
          <p:cNvSpPr>
            <a:spLocks noGrp="1"/>
          </p:cNvSpPr>
          <p:nvPr>
            <p:ph type="title"/>
          </p:nvPr>
        </p:nvSpPr>
        <p:spPr>
          <a:xfrm>
            <a:off x="147145" y="151805"/>
            <a:ext cx="11929241" cy="1866181"/>
          </a:xfrm>
        </p:spPr>
        <p:txBody>
          <a:bodyPr vert="horz" lIns="91440" tIns="45720" rIns="91440" bIns="45720" rtlCol="0" anchor="t">
            <a:normAutofit/>
          </a:bodyPr>
          <a:lstStyle/>
          <a:p>
            <a:r>
              <a:rPr lang="en-US" sz="2800" dirty="0">
                <a:latin typeface="Arial Rounded MT Bold" panose="020F0704030504030204" pitchFamily="34" charset="77"/>
              </a:rPr>
              <a:t>I </a:t>
            </a:r>
            <a:r>
              <a:rPr lang="en-US" sz="2800" dirty="0" err="1">
                <a:latin typeface="Arial Rounded MT Bold" panose="020F0704030504030204" pitchFamily="34" charset="77"/>
              </a:rPr>
              <a:t>risultati</a:t>
            </a:r>
            <a:r>
              <a:rPr lang="en-US" sz="2800" dirty="0">
                <a:latin typeface="Arial Rounded MT Bold" panose="020F0704030504030204" pitchFamily="34" charset="77"/>
              </a:rPr>
              <a:t> del </a:t>
            </a:r>
            <a:r>
              <a:rPr lang="en-US" sz="2800" dirty="0" err="1">
                <a:latin typeface="Arial Rounded MT Bold" panose="020F0704030504030204" pitchFamily="34" charset="77"/>
              </a:rPr>
              <a:t>modello</a:t>
            </a:r>
            <a:r>
              <a:rPr lang="en-US" sz="2800" dirty="0">
                <a:latin typeface="Arial Rounded MT Bold" panose="020F0704030504030204" pitchFamily="34" charset="77"/>
              </a:rPr>
              <a:t> di </a:t>
            </a:r>
            <a:r>
              <a:rPr lang="en-US" sz="2800" dirty="0" err="1">
                <a:latin typeface="Arial Rounded MT Bold" panose="020F0704030504030204" pitchFamily="34" charset="77"/>
              </a:rPr>
              <a:t>regressione</a:t>
            </a:r>
            <a:r>
              <a:rPr lang="en-US" sz="2800" dirty="0">
                <a:latin typeface="Arial Rounded MT Bold" panose="020F0704030504030204" pitchFamily="34" charset="77"/>
              </a:rPr>
              <a:t> </a:t>
            </a:r>
            <a:r>
              <a:rPr lang="en-US" sz="2800" dirty="0" err="1">
                <a:latin typeface="Arial Rounded MT Bold" panose="020F0704030504030204" pitchFamily="34" charset="77"/>
              </a:rPr>
              <a:t>spaziale</a:t>
            </a:r>
            <a:endParaRPr lang="en-US" sz="2800" dirty="0">
              <a:latin typeface="Arial Rounded MT Bold" panose="020F0704030504030204" pitchFamily="34" charset="77"/>
            </a:endParaRPr>
          </a:p>
        </p:txBody>
      </p:sp>
      <p:pic>
        <p:nvPicPr>
          <p:cNvPr id="6" name="Immagine 5">
            <a:extLst>
              <a:ext uri="{FF2B5EF4-FFF2-40B4-BE49-F238E27FC236}">
                <a16:creationId xmlns:a16="http://schemas.microsoft.com/office/drawing/2014/main" id="{43019427-AFB9-C475-C8A5-9BE4C6F840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2247" y="1460619"/>
            <a:ext cx="11912948" cy="4325586"/>
          </a:xfrm>
          <a:prstGeom prst="rect">
            <a:avLst/>
          </a:prstGeom>
        </p:spPr>
      </p:pic>
      <p:sp>
        <p:nvSpPr>
          <p:cNvPr id="8" name="CasellaDiTesto 7">
            <a:extLst>
              <a:ext uri="{FF2B5EF4-FFF2-40B4-BE49-F238E27FC236}">
                <a16:creationId xmlns:a16="http://schemas.microsoft.com/office/drawing/2014/main" id="{1547A5D4-6C09-8261-9D17-5F38630C82C5}"/>
              </a:ext>
            </a:extLst>
          </p:cNvPr>
          <p:cNvSpPr txBox="1"/>
          <p:nvPr/>
        </p:nvSpPr>
        <p:spPr>
          <a:xfrm>
            <a:off x="21025" y="1071795"/>
            <a:ext cx="12055361" cy="388824"/>
          </a:xfrm>
          <a:prstGeom prst="rect">
            <a:avLst/>
          </a:prstGeom>
          <a:solidFill>
            <a:schemeClr val="bg1"/>
          </a:solidFill>
        </p:spPr>
        <p:txBody>
          <a:bodyPr wrap="square">
            <a:spAutoFit/>
          </a:bodyPr>
          <a:lstStyle/>
          <a:p>
            <a:pPr>
              <a:lnSpc>
                <a:spcPct val="110000"/>
              </a:lnSpc>
              <a:spcBef>
                <a:spcPts val="1000"/>
              </a:spcBef>
            </a:pPr>
            <a:r>
              <a:rPr lang="en-US" i="1" dirty="0">
                <a:latin typeface="Avenir Book" panose="02000503020000020003" pitchFamily="2" charset="0"/>
                <a:sym typeface="Wingdings" pitchFamily="2" charset="2"/>
              </a:rPr>
              <a:t>Demographic weakness index (DWI) </a:t>
            </a:r>
            <a:r>
              <a:rPr lang="en-US" dirty="0">
                <a:latin typeface="Avenir Book" panose="02000503020000020003" pitchFamily="2" charset="0"/>
                <a:sym typeface="Wingdings" pitchFamily="2" charset="2"/>
              </a:rPr>
              <a:t>       </a:t>
            </a:r>
            <a:r>
              <a:rPr lang="en-US" i="1" dirty="0">
                <a:latin typeface="Avenir Book" panose="02000503020000020003" pitchFamily="2" charset="0"/>
                <a:sym typeface="Wingdings" pitchFamily="2" charset="2"/>
              </a:rPr>
              <a:t>Social disadvantage index (SDI) </a:t>
            </a:r>
            <a:r>
              <a:rPr lang="en-US" dirty="0">
                <a:latin typeface="Avenir Book" panose="02000503020000020003" pitchFamily="2" charset="0"/>
                <a:sym typeface="Wingdings" pitchFamily="2" charset="2"/>
              </a:rPr>
              <a:t>         </a:t>
            </a:r>
            <a:r>
              <a:rPr lang="en-US" i="1" dirty="0">
                <a:latin typeface="Avenir Book" panose="02000503020000020003" pitchFamily="2" charset="0"/>
                <a:sym typeface="Wingdings" pitchFamily="2" charset="2"/>
              </a:rPr>
              <a:t>Economic weakness index (EWI)</a:t>
            </a:r>
            <a:endParaRPr lang="it-IT" dirty="0">
              <a:latin typeface="Avenir Book" panose="02000503020000020003" pitchFamily="2" charset="0"/>
            </a:endParaRPr>
          </a:p>
        </p:txBody>
      </p:sp>
    </p:spTree>
    <p:extLst>
      <p:ext uri="{BB962C8B-B14F-4D97-AF65-F5344CB8AC3E}">
        <p14:creationId xmlns:p14="http://schemas.microsoft.com/office/powerpoint/2010/main" val="44567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56C63-EF8D-ADBF-2543-38B360F7CB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6A47C45-1027-510A-8671-DFBA651E3539}"/>
              </a:ext>
            </a:extLst>
          </p:cNvPr>
          <p:cNvSpPr>
            <a:spLocks noGrp="1"/>
          </p:cNvSpPr>
          <p:nvPr>
            <p:ph type="title"/>
          </p:nvPr>
        </p:nvSpPr>
        <p:spPr>
          <a:xfrm>
            <a:off x="372533" y="548639"/>
            <a:ext cx="3494314" cy="5719639"/>
          </a:xfrm>
        </p:spPr>
        <p:txBody>
          <a:bodyPr anchor="t">
            <a:normAutofit/>
          </a:bodyPr>
          <a:lstStyle/>
          <a:p>
            <a:r>
              <a:rPr lang="it-IT" dirty="0">
                <a:solidFill>
                  <a:schemeClr val="accent6"/>
                </a:solidFill>
                <a:latin typeface="Arial Rounded MT Bold" panose="020F0704030504030204" pitchFamily="34" charset="77"/>
              </a:rPr>
              <a:t>Quali </a:t>
            </a:r>
            <a:br>
              <a:rPr lang="it-IT" dirty="0">
                <a:solidFill>
                  <a:schemeClr val="accent6"/>
                </a:solidFill>
                <a:latin typeface="Arial Rounded MT Bold" panose="020F0704030504030204" pitchFamily="34" charset="77"/>
              </a:rPr>
            </a:br>
            <a:r>
              <a:rPr lang="it-IT" dirty="0">
                <a:solidFill>
                  <a:schemeClr val="accent6"/>
                </a:solidFill>
                <a:latin typeface="Arial Rounded MT Bold" panose="020F0704030504030204" pitchFamily="34" charset="77"/>
              </a:rPr>
              <a:t>elementi di sintesi?</a:t>
            </a:r>
          </a:p>
        </p:txBody>
      </p:sp>
      <p:sp>
        <p:nvSpPr>
          <p:cNvPr id="3" name="Segnaposto contenuto 2">
            <a:extLst>
              <a:ext uri="{FF2B5EF4-FFF2-40B4-BE49-F238E27FC236}">
                <a16:creationId xmlns:a16="http://schemas.microsoft.com/office/drawing/2014/main" id="{825CE593-4E94-4F66-3BF7-591292BD5C07}"/>
              </a:ext>
            </a:extLst>
          </p:cNvPr>
          <p:cNvSpPr>
            <a:spLocks noGrp="1"/>
          </p:cNvSpPr>
          <p:nvPr>
            <p:ph sz="quarter" idx="13"/>
          </p:nvPr>
        </p:nvSpPr>
        <p:spPr>
          <a:xfrm>
            <a:off x="2702560" y="159838"/>
            <a:ext cx="9489440" cy="6538324"/>
          </a:xfrm>
        </p:spPr>
        <p:txBody>
          <a:bodyPr>
            <a:noAutofit/>
          </a:bodyPr>
          <a:lstStyle/>
          <a:p>
            <a:r>
              <a:rPr lang="it-IT" sz="1900" dirty="0">
                <a:latin typeface="Avenir Book" panose="02000503020000020003" pitchFamily="2" charset="0"/>
              </a:rPr>
              <a:t>La </a:t>
            </a:r>
            <a:r>
              <a:rPr lang="it-IT" sz="1900" b="1" dirty="0">
                <a:latin typeface="Avenir Book" panose="02000503020000020003" pitchFamily="2" charset="0"/>
              </a:rPr>
              <a:t>vulnerabilità ambientale</a:t>
            </a:r>
            <a:r>
              <a:rPr lang="it-IT" sz="1900" dirty="0">
                <a:latin typeface="Avenir Book" panose="02000503020000020003" pitchFamily="2" charset="0"/>
              </a:rPr>
              <a:t> è relativamente contenuta (a eccezione del rischio sismico e idrogeologico), ma coesiste con </a:t>
            </a:r>
            <a:r>
              <a:rPr lang="it-IT" sz="1900" b="1" dirty="0">
                <a:latin typeface="Avenir Book" panose="02000503020000020003" pitchFamily="2" charset="0"/>
              </a:rPr>
              <a:t>fragilità strutturali del tessuto socio-demografico</a:t>
            </a:r>
            <a:r>
              <a:rPr lang="it-IT" sz="1900" dirty="0">
                <a:latin typeface="Avenir Book" panose="02000503020000020003" pitchFamily="2" charset="0"/>
              </a:rPr>
              <a:t>. </a:t>
            </a:r>
          </a:p>
          <a:p>
            <a:pPr marL="0" indent="0">
              <a:buNone/>
            </a:pPr>
            <a:endParaRPr lang="it-IT" sz="1900" dirty="0">
              <a:latin typeface="Avenir Book" panose="02000503020000020003" pitchFamily="2" charset="0"/>
            </a:endParaRPr>
          </a:p>
          <a:p>
            <a:r>
              <a:rPr lang="it-IT" sz="1900" dirty="0">
                <a:latin typeface="Avenir Book" panose="02000503020000020003" pitchFamily="2" charset="0"/>
              </a:rPr>
              <a:t>Marcate </a:t>
            </a:r>
            <a:r>
              <a:rPr lang="it-IT" sz="1900" b="1" dirty="0">
                <a:latin typeface="Avenir Book" panose="02000503020000020003" pitchFamily="2" charset="0"/>
              </a:rPr>
              <a:t>differenze territoriali</a:t>
            </a:r>
            <a:r>
              <a:rPr lang="it-IT" sz="1900" dirty="0">
                <a:latin typeface="Avenir Book" panose="02000503020000020003" pitchFamily="2" charset="0"/>
              </a:rPr>
              <a:t>: </a:t>
            </a:r>
          </a:p>
          <a:p>
            <a:pPr marL="228600" lvl="1" indent="0">
              <a:buNone/>
            </a:pPr>
            <a:r>
              <a:rPr lang="it-IT" sz="1900" b="1" u="sng" dirty="0">
                <a:latin typeface="Avenir Book" panose="02000503020000020003" pitchFamily="2" charset="0"/>
              </a:rPr>
              <a:t>Nord-Est</a:t>
            </a:r>
            <a:r>
              <a:rPr lang="it-IT" sz="1900" dirty="0">
                <a:latin typeface="Avenir Book" panose="02000503020000020003" pitchFamily="2" charset="0"/>
              </a:rPr>
              <a:t>: buona qualità ambientale e sostenibilità socio-economica e demografica </a:t>
            </a:r>
          </a:p>
          <a:p>
            <a:pPr marL="228600" lvl="1" indent="0">
              <a:buNone/>
            </a:pPr>
            <a:r>
              <a:rPr lang="it-IT" sz="1900" b="1" u="sng" dirty="0">
                <a:latin typeface="Avenir Book" panose="02000503020000020003" pitchFamily="2" charset="0"/>
              </a:rPr>
              <a:t>Appennino centrale</a:t>
            </a:r>
            <a:r>
              <a:rPr lang="it-IT" sz="1900" dirty="0">
                <a:latin typeface="Avenir Book" panose="02000503020000020003" pitchFamily="2" charset="0"/>
              </a:rPr>
              <a:t>: buone condizioni ambientali ma grave declino demografico </a:t>
            </a:r>
          </a:p>
          <a:p>
            <a:pPr marL="228600" lvl="1" indent="0">
              <a:buNone/>
            </a:pPr>
            <a:r>
              <a:rPr lang="it-IT" sz="1900" b="1" u="sng" dirty="0">
                <a:latin typeface="Avenir Book" panose="02000503020000020003" pitchFamily="2" charset="0"/>
              </a:rPr>
              <a:t>Appennino meridionale</a:t>
            </a:r>
            <a:r>
              <a:rPr lang="it-IT" sz="1900" dirty="0">
                <a:latin typeface="Avenir Book" panose="02000503020000020003" pitchFamily="2" charset="0"/>
              </a:rPr>
              <a:t>: criticità ambientali e demografiche (e socioeconomiche, ruolo riduzione redditi e servizi) </a:t>
            </a:r>
          </a:p>
          <a:p>
            <a:r>
              <a:rPr lang="it-IT" sz="1900" b="1" i="1" dirty="0">
                <a:latin typeface="Avenir Book" panose="02000503020000020003" pitchFamily="2" charset="0"/>
              </a:rPr>
              <a:t>Trappola della perifericità</a:t>
            </a:r>
            <a:r>
              <a:rPr lang="it-IT" sz="1900" i="1" dirty="0">
                <a:latin typeface="Avenir Book" panose="02000503020000020003" pitchFamily="2" charset="0"/>
              </a:rPr>
              <a:t>: </a:t>
            </a:r>
            <a:r>
              <a:rPr lang="it-IT" sz="1900" dirty="0">
                <a:latin typeface="Avenir Book" panose="02000503020000020003" pitchFamily="2" charset="0"/>
              </a:rPr>
              <a:t>bassa accessibilità ai servizi → declino economico → spopolamento → ulteriore marginalità </a:t>
            </a:r>
            <a:r>
              <a:rPr lang="it-IT" sz="1900" i="1" dirty="0">
                <a:latin typeface="Avenir Book" panose="02000503020000020003" pitchFamily="2" charset="0"/>
              </a:rPr>
              <a:t>Self-</a:t>
            </a:r>
            <a:r>
              <a:rPr lang="it-IT" sz="1900" i="1" dirty="0" err="1">
                <a:latin typeface="Avenir Book" panose="02000503020000020003" pitchFamily="2" charset="0"/>
              </a:rPr>
              <a:t>reinforcing</a:t>
            </a:r>
            <a:r>
              <a:rPr lang="it-IT" sz="1900" i="1" dirty="0">
                <a:latin typeface="Avenir Book" panose="02000503020000020003" pitchFamily="2" charset="0"/>
              </a:rPr>
              <a:t> </a:t>
            </a:r>
            <a:r>
              <a:rPr lang="it-IT" sz="1900" i="1" dirty="0" err="1">
                <a:latin typeface="Avenir Book" panose="02000503020000020003" pitchFamily="2" charset="0"/>
              </a:rPr>
              <a:t>cycle</a:t>
            </a:r>
            <a:r>
              <a:rPr lang="it-IT" sz="1900" i="1" dirty="0">
                <a:latin typeface="Avenir Book" panose="02000503020000020003" pitchFamily="2" charset="0"/>
              </a:rPr>
              <a:t> </a:t>
            </a:r>
          </a:p>
          <a:p>
            <a:r>
              <a:rPr lang="it-IT" sz="1900" dirty="0">
                <a:latin typeface="Avenir Book" panose="02000503020000020003" pitchFamily="2" charset="0"/>
              </a:rPr>
              <a:t>Le aree montane mostrano una </a:t>
            </a:r>
            <a:r>
              <a:rPr lang="it-IT" sz="1900" b="1" dirty="0">
                <a:latin typeface="Avenir Book" panose="02000503020000020003" pitchFamily="2" charset="0"/>
              </a:rPr>
              <a:t>elevata variabilità interna</a:t>
            </a:r>
            <a:r>
              <a:rPr lang="it-IT" sz="1900" dirty="0">
                <a:latin typeface="Avenir Book" panose="02000503020000020003" pitchFamily="2" charset="0"/>
              </a:rPr>
              <a:t>, che richiede un’analisi a </a:t>
            </a:r>
            <a:r>
              <a:rPr lang="it-IT" sz="1900" b="1" dirty="0">
                <a:latin typeface="Avenir Book" panose="02000503020000020003" pitchFamily="2" charset="0"/>
              </a:rPr>
              <a:t>scala locale.</a:t>
            </a:r>
          </a:p>
          <a:p>
            <a:r>
              <a:rPr lang="it-IT" sz="1900" b="1" dirty="0">
                <a:latin typeface="Avenir Book" panose="02000503020000020003" pitchFamily="2" charset="0"/>
              </a:rPr>
              <a:t>Ruolo settore agricolo nella vulnerabilità socioeconomica</a:t>
            </a:r>
          </a:p>
        </p:txBody>
      </p:sp>
    </p:spTree>
    <p:extLst>
      <p:ext uri="{BB962C8B-B14F-4D97-AF65-F5344CB8AC3E}">
        <p14:creationId xmlns:p14="http://schemas.microsoft.com/office/powerpoint/2010/main" val="2031278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E6282-8D91-8813-D195-F221CEB7090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E826397-327B-7B3B-079D-90528D07D3EA}"/>
              </a:ext>
            </a:extLst>
          </p:cNvPr>
          <p:cNvSpPr>
            <a:spLocks noGrp="1"/>
          </p:cNvSpPr>
          <p:nvPr>
            <p:ph type="title"/>
          </p:nvPr>
        </p:nvSpPr>
        <p:spPr>
          <a:xfrm>
            <a:off x="199112" y="569180"/>
            <a:ext cx="3111646" cy="5719639"/>
          </a:xfrm>
        </p:spPr>
        <p:txBody>
          <a:bodyPr anchor="t">
            <a:normAutofit/>
          </a:bodyPr>
          <a:lstStyle/>
          <a:p>
            <a:r>
              <a:rPr lang="it-IT" dirty="0">
                <a:solidFill>
                  <a:schemeClr val="accent6"/>
                </a:solidFill>
                <a:latin typeface="Arial Rounded MT Bold" panose="020F0704030504030204" pitchFamily="34" charset="77"/>
              </a:rPr>
              <a:t>Quali considerazioni di policy?</a:t>
            </a:r>
          </a:p>
        </p:txBody>
      </p:sp>
      <p:sp>
        <p:nvSpPr>
          <p:cNvPr id="3" name="Segnaposto contenuto 2">
            <a:extLst>
              <a:ext uri="{FF2B5EF4-FFF2-40B4-BE49-F238E27FC236}">
                <a16:creationId xmlns:a16="http://schemas.microsoft.com/office/drawing/2014/main" id="{CBD88B54-9098-22F6-C488-F17B1FFBA56E}"/>
              </a:ext>
            </a:extLst>
          </p:cNvPr>
          <p:cNvSpPr>
            <a:spLocks noGrp="1"/>
          </p:cNvSpPr>
          <p:nvPr>
            <p:ph sz="quarter" idx="13"/>
          </p:nvPr>
        </p:nvSpPr>
        <p:spPr>
          <a:xfrm>
            <a:off x="3310758" y="569180"/>
            <a:ext cx="8707820" cy="5536394"/>
          </a:xfrm>
        </p:spPr>
        <p:txBody>
          <a:bodyPr>
            <a:normAutofit/>
          </a:bodyPr>
          <a:lstStyle/>
          <a:p>
            <a:r>
              <a:rPr lang="it-IT" sz="1800" b="1" dirty="0">
                <a:latin typeface="Avenir Book" panose="02000503020000020003" pitchFamily="2" charset="0"/>
              </a:rPr>
              <a:t>Le montagne come categoria autonoma di programmazione </a:t>
            </a:r>
            <a:endParaRPr lang="it-IT" sz="1800" b="1" dirty="0">
              <a:latin typeface="Avenir Book" panose="02000503020000020003" pitchFamily="2" charset="0"/>
              <a:sym typeface="Wingdings" pitchFamily="2" charset="2"/>
            </a:endParaRPr>
          </a:p>
          <a:p>
            <a:r>
              <a:rPr lang="it-IT" sz="1800" dirty="0">
                <a:latin typeface="Avenir Book" panose="02000503020000020003" pitchFamily="2" charset="0"/>
                <a:sym typeface="Wingdings" pitchFamily="2" charset="2"/>
              </a:rPr>
              <a:t>A</a:t>
            </a:r>
            <a:r>
              <a:rPr lang="it-IT" sz="1800" dirty="0">
                <a:latin typeface="Avenir Book" panose="02000503020000020003" pitchFamily="2" charset="0"/>
              </a:rPr>
              <a:t>ssenza di una politica europea specifica per la montagna (EUSALP: 5 stati UE + 2 extra UE) quarta strategia macroregionale dell’UE per la coesione e la cooperazione regionale (2025)</a:t>
            </a:r>
          </a:p>
          <a:p>
            <a:r>
              <a:rPr lang="it-IT" sz="1800" dirty="0">
                <a:latin typeface="Avenir Book" panose="02000503020000020003" pitchFamily="2" charset="0"/>
              </a:rPr>
              <a:t>Frammentazione degli strumenti </a:t>
            </a:r>
          </a:p>
          <a:p>
            <a:r>
              <a:rPr lang="it-IT" sz="1800" dirty="0">
                <a:latin typeface="Avenir Book" panose="02000503020000020003" pitchFamily="2" charset="0"/>
              </a:rPr>
              <a:t>Difficoltà di adattare le politiche settoriali alle specificità montane </a:t>
            </a:r>
          </a:p>
          <a:p>
            <a:r>
              <a:rPr lang="it-IT" sz="1800" dirty="0">
                <a:latin typeface="Avenir Book" panose="02000503020000020003" pitchFamily="2" charset="0"/>
              </a:rPr>
              <a:t>Sotto-rappresentazione politica</a:t>
            </a:r>
          </a:p>
          <a:p>
            <a:endParaRPr lang="it-IT" sz="1800" b="1" dirty="0">
              <a:latin typeface="Avenir Book" panose="02000503020000020003" pitchFamily="2" charset="0"/>
            </a:endParaRPr>
          </a:p>
          <a:p>
            <a:r>
              <a:rPr lang="it-IT" sz="1800" b="1" dirty="0">
                <a:latin typeface="Avenir Book" panose="02000503020000020003" pitchFamily="2" charset="0"/>
              </a:rPr>
              <a:t>Politiche (vs politica) per la montagna, la governance e i limiti delle perimetrazioni amministrative e settoriali</a:t>
            </a:r>
          </a:p>
          <a:p>
            <a:pPr marL="406400" indent="-46038">
              <a:lnSpc>
                <a:spcPct val="100000"/>
              </a:lnSpc>
              <a:buNone/>
            </a:pPr>
            <a:r>
              <a:rPr lang="it-IT" sz="1600" dirty="0">
                <a:latin typeface="Avenir Book" panose="02000503020000020003" pitchFamily="2" charset="0"/>
              </a:rPr>
              <a:t>Governo del territorio </a:t>
            </a:r>
            <a:r>
              <a:rPr lang="it-IT" sz="1600" dirty="0">
                <a:latin typeface="Avenir Book" panose="02000503020000020003" pitchFamily="2" charset="0"/>
                <a:sym typeface="Wingdings" pitchFamily="2" charset="2"/>
              </a:rPr>
              <a:t> </a:t>
            </a:r>
            <a:r>
              <a:rPr lang="it-IT" sz="1600" dirty="0">
                <a:latin typeface="Avenir Book" panose="02000503020000020003" pitchFamily="2" charset="0"/>
              </a:rPr>
              <a:t>pianificazione </a:t>
            </a:r>
          </a:p>
          <a:p>
            <a:pPr marL="406400" indent="-46038">
              <a:lnSpc>
                <a:spcPct val="100000"/>
              </a:lnSpc>
              <a:buNone/>
            </a:pPr>
            <a:r>
              <a:rPr lang="it-IT" sz="1600" dirty="0">
                <a:latin typeface="Avenir Book" panose="02000503020000020003" pitchFamily="2" charset="0"/>
              </a:rPr>
              <a:t>Sviluppo locale </a:t>
            </a:r>
            <a:r>
              <a:rPr lang="it-IT" sz="1600" dirty="0">
                <a:latin typeface="Avenir Book" panose="02000503020000020003" pitchFamily="2" charset="0"/>
                <a:sym typeface="Wingdings" pitchFamily="2" charset="2"/>
              </a:rPr>
              <a:t></a:t>
            </a:r>
            <a:r>
              <a:rPr lang="it-IT" sz="1600" dirty="0">
                <a:latin typeface="Avenir Book" panose="02000503020000020003" pitchFamily="2" charset="0"/>
              </a:rPr>
              <a:t> turismo, filiere agro-</a:t>
            </a:r>
            <a:r>
              <a:rPr lang="it-IT" sz="1600" dirty="0" err="1">
                <a:latin typeface="Avenir Book" panose="02000503020000020003" pitchFamily="2" charset="0"/>
              </a:rPr>
              <a:t>silvo</a:t>
            </a:r>
            <a:r>
              <a:rPr lang="it-IT" sz="1600" dirty="0">
                <a:latin typeface="Avenir Book" panose="02000503020000020003" pitchFamily="2" charset="0"/>
              </a:rPr>
              <a:t>-pastorali, artigianato, foreste </a:t>
            </a:r>
          </a:p>
          <a:p>
            <a:pPr marL="406400" indent="-46038">
              <a:lnSpc>
                <a:spcPct val="100000"/>
              </a:lnSpc>
              <a:buNone/>
            </a:pPr>
            <a:r>
              <a:rPr lang="it-IT" sz="1600" dirty="0">
                <a:latin typeface="Avenir Book" panose="02000503020000020003" pitchFamily="2" charset="0"/>
              </a:rPr>
              <a:t>Infrastrutture resilienti e accessibilità </a:t>
            </a:r>
            <a:r>
              <a:rPr lang="it-IT" sz="1600" dirty="0">
                <a:latin typeface="Avenir Book" panose="02000503020000020003" pitchFamily="2" charset="0"/>
                <a:sym typeface="Wingdings" pitchFamily="2" charset="2"/>
              </a:rPr>
              <a:t> </a:t>
            </a:r>
            <a:r>
              <a:rPr lang="it-IT" sz="1600" dirty="0">
                <a:latin typeface="Avenir Book" panose="02000503020000020003" pitchFamily="2" charset="0"/>
              </a:rPr>
              <a:t>mobilità, sanità, scuola, connettività, energia</a:t>
            </a:r>
          </a:p>
          <a:p>
            <a:pPr marL="406400" indent="-46038">
              <a:lnSpc>
                <a:spcPct val="100000"/>
              </a:lnSpc>
              <a:buNone/>
            </a:pPr>
            <a:r>
              <a:rPr lang="it-IT" sz="1600" dirty="0">
                <a:latin typeface="Avenir Book" panose="02000503020000020003" pitchFamily="2" charset="0"/>
              </a:rPr>
              <a:t>Gestione del rischio </a:t>
            </a:r>
            <a:r>
              <a:rPr lang="it-IT" sz="1600" dirty="0">
                <a:latin typeface="Avenir Book" panose="02000503020000020003" pitchFamily="2" charset="0"/>
                <a:sym typeface="Wingdings" pitchFamily="2" charset="2"/>
              </a:rPr>
              <a:t> </a:t>
            </a:r>
            <a:r>
              <a:rPr lang="it-IT" sz="1600" dirty="0">
                <a:latin typeface="Avenir Book" panose="02000503020000020003" pitchFamily="2" charset="0"/>
              </a:rPr>
              <a:t>biodiversità, acqua, incendi, valanghe, frane, servizi ecosistemici</a:t>
            </a:r>
          </a:p>
          <a:p>
            <a:pPr marL="0" indent="0">
              <a:buNone/>
            </a:pPr>
            <a:endParaRPr lang="it-IT" sz="1800" dirty="0">
              <a:latin typeface="Avenir Book" panose="02000503020000020003" pitchFamily="2" charset="0"/>
            </a:endParaRPr>
          </a:p>
          <a:p>
            <a:pPr marL="0" indent="0">
              <a:buNone/>
            </a:pPr>
            <a:endParaRPr lang="it-IT" sz="1800" dirty="0">
              <a:latin typeface="Avenir Book" panose="02000503020000020003" pitchFamily="2" charset="0"/>
            </a:endParaRPr>
          </a:p>
          <a:p>
            <a:pPr marL="0" indent="0">
              <a:buNone/>
            </a:pPr>
            <a:endParaRPr lang="it-IT" sz="1800" dirty="0">
              <a:latin typeface="Avenir Book" panose="02000503020000020003" pitchFamily="2" charset="0"/>
            </a:endParaRPr>
          </a:p>
        </p:txBody>
      </p:sp>
    </p:spTree>
    <p:extLst>
      <p:ext uri="{BB962C8B-B14F-4D97-AF65-F5344CB8AC3E}">
        <p14:creationId xmlns:p14="http://schemas.microsoft.com/office/powerpoint/2010/main" val="4118400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02D23-48FF-35A5-4FFE-40C136DFD11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7E82707-1EA3-70DB-333B-B4E50F493944}"/>
              </a:ext>
            </a:extLst>
          </p:cNvPr>
          <p:cNvSpPr>
            <a:spLocks noGrp="1"/>
          </p:cNvSpPr>
          <p:nvPr>
            <p:ph type="title"/>
          </p:nvPr>
        </p:nvSpPr>
        <p:spPr>
          <a:xfrm>
            <a:off x="199112" y="569180"/>
            <a:ext cx="3111646" cy="5719639"/>
          </a:xfrm>
        </p:spPr>
        <p:txBody>
          <a:bodyPr anchor="t">
            <a:normAutofit/>
          </a:bodyPr>
          <a:lstStyle/>
          <a:p>
            <a:r>
              <a:rPr lang="it-IT" dirty="0">
                <a:solidFill>
                  <a:schemeClr val="accent6"/>
                </a:solidFill>
                <a:latin typeface="Arial Rounded MT Bold" panose="020F0704030504030204" pitchFamily="34" charset="77"/>
              </a:rPr>
              <a:t>Quali considerazioni di policy?</a:t>
            </a:r>
          </a:p>
        </p:txBody>
      </p:sp>
      <p:sp>
        <p:nvSpPr>
          <p:cNvPr id="3" name="Segnaposto contenuto 2">
            <a:extLst>
              <a:ext uri="{FF2B5EF4-FFF2-40B4-BE49-F238E27FC236}">
                <a16:creationId xmlns:a16="http://schemas.microsoft.com/office/drawing/2014/main" id="{6F3D84D3-82AF-49F3-4D1A-6D41F96DA3F9}"/>
              </a:ext>
            </a:extLst>
          </p:cNvPr>
          <p:cNvSpPr>
            <a:spLocks noGrp="1"/>
          </p:cNvSpPr>
          <p:nvPr>
            <p:ph sz="quarter" idx="13"/>
          </p:nvPr>
        </p:nvSpPr>
        <p:spPr>
          <a:xfrm>
            <a:off x="3694972" y="443056"/>
            <a:ext cx="8198068" cy="5536394"/>
          </a:xfrm>
        </p:spPr>
        <p:txBody>
          <a:bodyPr>
            <a:normAutofit/>
          </a:bodyPr>
          <a:lstStyle/>
          <a:p>
            <a:endParaRPr lang="it-IT" sz="1800" dirty="0">
              <a:latin typeface="Avenir Book" panose="02000503020000020003" pitchFamily="2" charset="0"/>
            </a:endParaRPr>
          </a:p>
          <a:p>
            <a:r>
              <a:rPr lang="it-IT" sz="1800" dirty="0">
                <a:latin typeface="Avenir Book" panose="02000503020000020003" pitchFamily="2" charset="0"/>
              </a:rPr>
              <a:t>Quale ruolo per l’Appennino? (cfr. disegno di legge comuni montani)</a:t>
            </a:r>
          </a:p>
          <a:p>
            <a:r>
              <a:rPr lang="it-IT" sz="1800" dirty="0">
                <a:latin typeface="Avenir Book" panose="02000503020000020003" pitchFamily="2" charset="0"/>
              </a:rPr>
              <a:t>Quale spazio per l’eterogeneità dei caratteri dell’Appennino?</a:t>
            </a:r>
          </a:p>
          <a:p>
            <a:r>
              <a:rPr lang="it-IT" sz="1800" dirty="0">
                <a:latin typeface="Avenir Book" panose="02000503020000020003" pitchFamily="2" charset="0"/>
              </a:rPr>
              <a:t>Quale relazione con la montagna di mezzo (Varotto, 2020) le città di mezzo (Lanzani, 2024)? </a:t>
            </a:r>
          </a:p>
          <a:p>
            <a:r>
              <a:rPr lang="it-IT" sz="1800" dirty="0">
                <a:latin typeface="Avenir Book" panose="02000503020000020003" pitchFamily="2" charset="0"/>
              </a:rPr>
              <a:t>Le nuove geografie dei sistemi locali del lavoro e le aree appenniniche (Istat, 2025)</a:t>
            </a:r>
          </a:p>
          <a:p>
            <a:r>
              <a:rPr lang="it-IT" sz="1800" dirty="0">
                <a:latin typeface="Avenir Book" panose="02000503020000020003" pitchFamily="2" charset="0"/>
              </a:rPr>
              <a:t>Esperienza francese: </a:t>
            </a:r>
            <a:r>
              <a:rPr lang="it-IT" sz="1800" b="1" dirty="0">
                <a:latin typeface="Avenir Book" panose="02000503020000020003" pitchFamily="2" charset="0"/>
              </a:rPr>
              <a:t>zone di montagna </a:t>
            </a:r>
            <a:r>
              <a:rPr lang="it-IT" sz="1800" dirty="0">
                <a:latin typeface="Avenir Book" panose="02000503020000020003" pitchFamily="2" charset="0"/>
              </a:rPr>
              <a:t>connessa a riconoscimento e compensazione svantaggio (con forte aggancio agricolo) e i </a:t>
            </a:r>
            <a:r>
              <a:rPr lang="it-IT" sz="1800" b="1" dirty="0">
                <a:latin typeface="Avenir Book" panose="02000503020000020003" pitchFamily="2" charset="0"/>
              </a:rPr>
              <a:t>massicci </a:t>
            </a:r>
            <a:r>
              <a:rPr lang="it-IT" sz="1800" dirty="0">
                <a:latin typeface="Avenir Book" panose="02000503020000020003" pitchFamily="2" charset="0"/>
              </a:rPr>
              <a:t>(cornice territoriale ad hoc e strumenti interregionali) + piano «Avenir </a:t>
            </a:r>
            <a:r>
              <a:rPr lang="it-IT" sz="1800" dirty="0" err="1">
                <a:latin typeface="Avenir Book" panose="02000503020000020003" pitchFamily="2" charset="0"/>
              </a:rPr>
              <a:t>Montagnes</a:t>
            </a:r>
            <a:r>
              <a:rPr lang="it-IT" sz="1800" dirty="0">
                <a:latin typeface="Avenir Book" panose="02000503020000020003" pitchFamily="2" charset="0"/>
              </a:rPr>
              <a:t>» (2021) per diversificazione e sostenibilità con supporto della </a:t>
            </a:r>
            <a:r>
              <a:rPr lang="it-IT" sz="1800" dirty="0" err="1">
                <a:latin typeface="Avenir Book" panose="02000503020000020003" pitchFamily="2" charset="0"/>
              </a:rPr>
              <a:t>Banque</a:t>
            </a:r>
            <a:r>
              <a:rPr lang="it-IT" sz="1800" dirty="0">
                <a:latin typeface="Avenir Book" panose="02000503020000020003" pitchFamily="2" charset="0"/>
              </a:rPr>
              <a:t> </a:t>
            </a:r>
            <a:r>
              <a:rPr lang="it-IT" sz="1800" dirty="0" err="1">
                <a:latin typeface="Avenir Book" panose="02000503020000020003" pitchFamily="2" charset="0"/>
              </a:rPr>
              <a:t>des</a:t>
            </a:r>
            <a:r>
              <a:rPr lang="it-IT" sz="1800" dirty="0">
                <a:latin typeface="Avenir Book" panose="02000503020000020003" pitchFamily="2" charset="0"/>
              </a:rPr>
              <a:t> </a:t>
            </a:r>
            <a:r>
              <a:rPr lang="it-IT" sz="1800" dirty="0" err="1">
                <a:latin typeface="Avenir Book" panose="02000503020000020003" pitchFamily="2" charset="0"/>
              </a:rPr>
              <a:t>Territoires</a:t>
            </a:r>
            <a:r>
              <a:rPr lang="it-IT" sz="1800" dirty="0">
                <a:latin typeface="Avenir Book" panose="02000503020000020003" pitchFamily="2" charset="0"/>
              </a:rPr>
              <a:t>.</a:t>
            </a:r>
          </a:p>
          <a:p>
            <a:pPr marL="0" indent="0">
              <a:buNone/>
            </a:pPr>
            <a:endParaRPr lang="it-IT" sz="1800" dirty="0">
              <a:latin typeface="Avenir Book" panose="02000503020000020003" pitchFamily="2" charset="0"/>
            </a:endParaRPr>
          </a:p>
        </p:txBody>
      </p:sp>
    </p:spTree>
    <p:extLst>
      <p:ext uri="{BB962C8B-B14F-4D97-AF65-F5344CB8AC3E}">
        <p14:creationId xmlns:p14="http://schemas.microsoft.com/office/powerpoint/2010/main" val="2484914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372F4-6A21-4255-C872-B6B1EFC3FFE6}"/>
            </a:ext>
          </a:extLst>
        </p:cNvPr>
        <p:cNvGrpSpPr/>
        <p:nvPr/>
      </p:nvGrpSpPr>
      <p:grpSpPr>
        <a:xfrm>
          <a:off x="0" y="0"/>
          <a:ext cx="0" cy="0"/>
          <a:chOff x="0" y="0"/>
          <a:chExt cx="0" cy="0"/>
        </a:xfrm>
      </p:grpSpPr>
      <p:pic>
        <p:nvPicPr>
          <p:cNvPr id="12" name="Immagine 11">
            <a:extLst>
              <a:ext uri="{FF2B5EF4-FFF2-40B4-BE49-F238E27FC236}">
                <a16:creationId xmlns:a16="http://schemas.microsoft.com/office/drawing/2014/main" id="{EF2A02AE-7B1C-80B4-5599-2AB0421DA5CF}"/>
              </a:ext>
            </a:extLst>
          </p:cNvPr>
          <p:cNvPicPr>
            <a:picLocks noChangeAspect="1"/>
          </p:cNvPicPr>
          <p:nvPr/>
        </p:nvPicPr>
        <p:blipFill>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a:xfrm>
            <a:off x="0" y="-10989"/>
            <a:ext cx="12192000" cy="7384927"/>
          </a:xfrm>
          <a:prstGeom prst="rect">
            <a:avLst/>
          </a:prstGeom>
        </p:spPr>
      </p:pic>
      <p:sp>
        <p:nvSpPr>
          <p:cNvPr id="2" name="Titolo 1">
            <a:extLst>
              <a:ext uri="{FF2B5EF4-FFF2-40B4-BE49-F238E27FC236}">
                <a16:creationId xmlns:a16="http://schemas.microsoft.com/office/drawing/2014/main" id="{C6BF948F-0A87-A670-082B-7A550D42CD99}"/>
              </a:ext>
            </a:extLst>
          </p:cNvPr>
          <p:cNvSpPr>
            <a:spLocks noGrp="1"/>
          </p:cNvSpPr>
          <p:nvPr>
            <p:ph type="ctrTitle"/>
          </p:nvPr>
        </p:nvSpPr>
        <p:spPr>
          <a:xfrm>
            <a:off x="9650917" y="78691"/>
            <a:ext cx="2255333" cy="786384"/>
          </a:xfrm>
        </p:spPr>
        <p:txBody>
          <a:bodyPr anchor="b">
            <a:noAutofit/>
          </a:bodyPr>
          <a:lstStyle/>
          <a:p>
            <a:pPr algn="r"/>
            <a:r>
              <a:rPr lang="it-IT" sz="3200" dirty="0">
                <a:solidFill>
                  <a:schemeClr val="accent1"/>
                </a:solidFill>
                <a:latin typeface="Arial Rounded MT Bold" panose="020F0704030504030204" pitchFamily="34" charset="77"/>
              </a:rPr>
              <a:t>Grazie!</a:t>
            </a:r>
          </a:p>
        </p:txBody>
      </p:sp>
      <p:sp>
        <p:nvSpPr>
          <p:cNvPr id="3" name="Sottotitolo 2">
            <a:extLst>
              <a:ext uri="{FF2B5EF4-FFF2-40B4-BE49-F238E27FC236}">
                <a16:creationId xmlns:a16="http://schemas.microsoft.com/office/drawing/2014/main" id="{2AF13752-60AD-E614-2725-648EC58227C4}"/>
              </a:ext>
            </a:extLst>
          </p:cNvPr>
          <p:cNvSpPr>
            <a:spLocks noGrp="1"/>
          </p:cNvSpPr>
          <p:nvPr>
            <p:ph type="subTitle" idx="1"/>
          </p:nvPr>
        </p:nvSpPr>
        <p:spPr>
          <a:xfrm>
            <a:off x="6589249" y="1047761"/>
            <a:ext cx="5317001" cy="1840261"/>
          </a:xfrm>
        </p:spPr>
        <p:txBody>
          <a:bodyPr>
            <a:noAutofit/>
          </a:bodyPr>
          <a:lstStyle/>
          <a:p>
            <a:pPr algn="r">
              <a:lnSpc>
                <a:spcPct val="100000"/>
              </a:lnSpc>
              <a:spcBef>
                <a:spcPts val="0"/>
              </a:spcBef>
            </a:pPr>
            <a:r>
              <a:rPr lang="it-IT" dirty="0" err="1">
                <a:solidFill>
                  <a:schemeClr val="accent1"/>
                </a:solidFill>
                <a:latin typeface="Avenir Medium" panose="02000503020000020003" pitchFamily="2" charset="0"/>
              </a:rPr>
              <a:t>a.cavallo@unimercatorum.it</a:t>
            </a:r>
            <a:r>
              <a:rPr lang="it-IT" dirty="0">
                <a:solidFill>
                  <a:schemeClr val="accent1"/>
                </a:solidFill>
                <a:latin typeface="Avenir Medium" panose="02000503020000020003" pitchFamily="2" charset="0"/>
              </a:rPr>
              <a:t>, </a:t>
            </a:r>
            <a:r>
              <a:rPr lang="it-IT" dirty="0" err="1">
                <a:solidFill>
                  <a:schemeClr val="accent1"/>
                </a:solidFill>
                <a:latin typeface="Avenir Medium" panose="02000503020000020003" pitchFamily="2" charset="0"/>
              </a:rPr>
              <a:t>rettore@unimercatorum.it</a:t>
            </a:r>
            <a:endParaRPr lang="it-IT" dirty="0">
              <a:solidFill>
                <a:schemeClr val="accent1"/>
              </a:solidFill>
              <a:latin typeface="Avenir Medium" panose="02000503020000020003" pitchFamily="2" charset="0"/>
            </a:endParaRPr>
          </a:p>
          <a:p>
            <a:pPr algn="r">
              <a:lnSpc>
                <a:spcPct val="100000"/>
              </a:lnSpc>
              <a:spcBef>
                <a:spcPts val="0"/>
              </a:spcBef>
            </a:pPr>
            <a:r>
              <a:rPr lang="it-IT" dirty="0" err="1">
                <a:solidFill>
                  <a:schemeClr val="accent1"/>
                </a:solidFill>
                <a:latin typeface="Avenir Medium" panose="02000503020000020003" pitchFamily="2" charset="0"/>
              </a:rPr>
              <a:t>luigi.mastronardi@unimol.it</a:t>
            </a:r>
            <a:endParaRPr lang="it-IT" dirty="0">
              <a:solidFill>
                <a:schemeClr val="accent1"/>
              </a:solidFill>
              <a:latin typeface="Avenir Medium" panose="02000503020000020003" pitchFamily="2" charset="0"/>
            </a:endParaRPr>
          </a:p>
          <a:p>
            <a:pPr algn="r">
              <a:lnSpc>
                <a:spcPct val="100000"/>
              </a:lnSpc>
              <a:spcBef>
                <a:spcPts val="0"/>
              </a:spcBef>
            </a:pPr>
            <a:r>
              <a:rPr lang="it-IT" dirty="0" err="1">
                <a:solidFill>
                  <a:schemeClr val="accent1"/>
                </a:solidFill>
                <a:latin typeface="Avenir Medium" panose="02000503020000020003" pitchFamily="2" charset="0"/>
              </a:rPr>
              <a:t>luca.romagnoli@unimol.it</a:t>
            </a:r>
            <a:endParaRPr lang="it-IT" baseline="30000" dirty="0">
              <a:solidFill>
                <a:schemeClr val="accent1"/>
              </a:solidFill>
              <a:latin typeface="Avenir Medium" panose="02000503020000020003" pitchFamily="2" charset="0"/>
            </a:endParaRPr>
          </a:p>
        </p:txBody>
      </p:sp>
      <p:pic>
        <p:nvPicPr>
          <p:cNvPr id="6146" name="Picture 2">
            <a:extLst>
              <a:ext uri="{FF2B5EF4-FFF2-40B4-BE49-F238E27FC236}">
                <a16:creationId xmlns:a16="http://schemas.microsoft.com/office/drawing/2014/main" id="{7439E163-3A86-A6A7-C09C-A7C887BF71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0" y="-206375"/>
            <a:ext cx="12700" cy="12700"/>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4">
            <a:extLst>
              <a:ext uri="{FF2B5EF4-FFF2-40B4-BE49-F238E27FC236}">
                <a16:creationId xmlns:a16="http://schemas.microsoft.com/office/drawing/2014/main" id="{F5D93E92-E056-4A8A-F74B-299953A5A7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schemeClr val="accent3"/>
              </a:solidFill>
            </a:endParaRPr>
          </a:p>
        </p:txBody>
      </p:sp>
    </p:spTree>
    <p:extLst>
      <p:ext uri="{BB962C8B-B14F-4D97-AF65-F5344CB8AC3E}">
        <p14:creationId xmlns:p14="http://schemas.microsoft.com/office/powerpoint/2010/main" val="150256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0697FB-336D-0FC6-8DBD-196E645EAF54}"/>
              </a:ext>
            </a:extLst>
          </p:cNvPr>
          <p:cNvSpPr>
            <a:spLocks noGrp="1"/>
          </p:cNvSpPr>
          <p:nvPr>
            <p:ph type="title"/>
          </p:nvPr>
        </p:nvSpPr>
        <p:spPr/>
        <p:txBody>
          <a:bodyPr/>
          <a:lstStyle/>
          <a:p>
            <a:r>
              <a:rPr lang="it-IT" sz="3200" dirty="0">
                <a:solidFill>
                  <a:schemeClr val="accent1"/>
                </a:solidFill>
                <a:latin typeface="Arial Rounded MT Bold" panose="020F0704030504030204" pitchFamily="34" charset="77"/>
              </a:rPr>
              <a:t>Sommario</a:t>
            </a:r>
          </a:p>
        </p:txBody>
      </p:sp>
      <p:sp>
        <p:nvSpPr>
          <p:cNvPr id="3" name="Segnaposto contenuto 2">
            <a:extLst>
              <a:ext uri="{FF2B5EF4-FFF2-40B4-BE49-F238E27FC236}">
                <a16:creationId xmlns:a16="http://schemas.microsoft.com/office/drawing/2014/main" id="{47AB487C-EB7C-7FEF-DE8C-C4F123AD0ECD}"/>
              </a:ext>
            </a:extLst>
          </p:cNvPr>
          <p:cNvSpPr>
            <a:spLocks noGrp="1"/>
          </p:cNvSpPr>
          <p:nvPr>
            <p:ph idx="1"/>
          </p:nvPr>
        </p:nvSpPr>
        <p:spPr/>
        <p:txBody>
          <a:bodyPr/>
          <a:lstStyle/>
          <a:p>
            <a:r>
              <a:rPr lang="it-IT" dirty="0">
                <a:latin typeface="Avenir Light" panose="020B0402020203020204" pitchFamily="34" charset="77"/>
              </a:rPr>
              <a:t>Perché occuparsi di montagna (e di vulnerabilità)?</a:t>
            </a:r>
          </a:p>
          <a:p>
            <a:r>
              <a:rPr lang="it-IT" dirty="0">
                <a:latin typeface="Avenir Light" panose="020B0402020203020204" pitchFamily="34" charset="77"/>
              </a:rPr>
              <a:t>Gli obiettivi</a:t>
            </a:r>
          </a:p>
          <a:p>
            <a:r>
              <a:rPr lang="it-IT" dirty="0">
                <a:latin typeface="Avenir Light" panose="020B0402020203020204" pitchFamily="34" charset="77"/>
              </a:rPr>
              <a:t>Dati e metodi</a:t>
            </a:r>
          </a:p>
          <a:p>
            <a:r>
              <a:rPr lang="it-IT" dirty="0">
                <a:latin typeface="Avenir Light" panose="020B0402020203020204" pitchFamily="34" charset="77"/>
              </a:rPr>
              <a:t>Risultati</a:t>
            </a:r>
          </a:p>
          <a:p>
            <a:r>
              <a:rPr lang="it-IT" dirty="0">
                <a:latin typeface="Avenir Light" panose="020B0402020203020204" pitchFamily="34" charset="77"/>
              </a:rPr>
              <a:t>Quali elementi di sintesi?</a:t>
            </a:r>
          </a:p>
          <a:p>
            <a:endParaRPr lang="it-IT" dirty="0">
              <a:latin typeface="Avenir Light" panose="020B0402020203020204" pitchFamily="34" charset="77"/>
            </a:endParaRPr>
          </a:p>
          <a:p>
            <a:endParaRPr lang="it-IT" dirty="0">
              <a:latin typeface="Avenir Light" panose="020B0402020203020204" pitchFamily="34" charset="77"/>
            </a:endParaRPr>
          </a:p>
          <a:p>
            <a:endParaRPr lang="it-IT" dirty="0">
              <a:latin typeface="Avenir Light" panose="020B0402020203020204" pitchFamily="34" charset="77"/>
            </a:endParaRPr>
          </a:p>
        </p:txBody>
      </p:sp>
    </p:spTree>
    <p:extLst>
      <p:ext uri="{BB962C8B-B14F-4D97-AF65-F5344CB8AC3E}">
        <p14:creationId xmlns:p14="http://schemas.microsoft.com/office/powerpoint/2010/main" val="3791002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C1A59-43F8-F2DF-5DFC-243CECF9825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73265F6-A09A-189D-E8D9-0275B6B60EF6}"/>
              </a:ext>
            </a:extLst>
          </p:cNvPr>
          <p:cNvSpPr>
            <a:spLocks noGrp="1"/>
          </p:cNvSpPr>
          <p:nvPr>
            <p:ph type="title"/>
          </p:nvPr>
        </p:nvSpPr>
        <p:spPr>
          <a:xfrm>
            <a:off x="372533" y="548639"/>
            <a:ext cx="3494314" cy="5719639"/>
          </a:xfrm>
        </p:spPr>
        <p:txBody>
          <a:bodyPr anchor="t">
            <a:normAutofit/>
          </a:bodyPr>
          <a:lstStyle/>
          <a:p>
            <a:r>
              <a:rPr lang="it-IT" dirty="0" err="1">
                <a:solidFill>
                  <a:schemeClr val="accent6"/>
                </a:solidFill>
                <a:latin typeface="Arial Rounded MT Bold" panose="020F0704030504030204" pitchFamily="34" charset="77"/>
              </a:rPr>
              <a:t>Perchè</a:t>
            </a:r>
            <a:r>
              <a:rPr lang="it-IT" dirty="0">
                <a:solidFill>
                  <a:schemeClr val="accent6"/>
                </a:solidFill>
                <a:latin typeface="Arial Rounded MT Bold" panose="020F0704030504030204" pitchFamily="34" charset="77"/>
              </a:rPr>
              <a:t> occuparsi di vulnerabilità e aree montane?</a:t>
            </a:r>
          </a:p>
        </p:txBody>
      </p:sp>
      <p:sp>
        <p:nvSpPr>
          <p:cNvPr id="3" name="Segnaposto contenuto 2">
            <a:extLst>
              <a:ext uri="{FF2B5EF4-FFF2-40B4-BE49-F238E27FC236}">
                <a16:creationId xmlns:a16="http://schemas.microsoft.com/office/drawing/2014/main" id="{6B970B25-BF0A-5D71-D34B-C04CD306ACF4}"/>
              </a:ext>
            </a:extLst>
          </p:cNvPr>
          <p:cNvSpPr>
            <a:spLocks noGrp="1"/>
          </p:cNvSpPr>
          <p:nvPr>
            <p:ph sz="quarter" idx="13"/>
          </p:nvPr>
        </p:nvSpPr>
        <p:spPr>
          <a:xfrm>
            <a:off x="4209393" y="548639"/>
            <a:ext cx="7793420" cy="5806440"/>
          </a:xfrm>
        </p:spPr>
        <p:txBody>
          <a:bodyPr>
            <a:noAutofit/>
          </a:bodyPr>
          <a:lstStyle/>
          <a:p>
            <a:pPr>
              <a:lnSpc>
                <a:spcPct val="110000"/>
              </a:lnSpc>
              <a:spcBef>
                <a:spcPts val="1600"/>
              </a:spcBef>
              <a:spcAft>
                <a:spcPts val="2400"/>
              </a:spcAft>
            </a:pPr>
            <a:r>
              <a:rPr lang="it-IT" dirty="0">
                <a:latin typeface="Avenir Book" panose="02000503020000020003" pitchFamily="2" charset="0"/>
              </a:rPr>
              <a:t>La vulnerabilità come </a:t>
            </a:r>
            <a:r>
              <a:rPr lang="it-IT" b="1" dirty="0">
                <a:latin typeface="Avenir Book" panose="02000503020000020003" pitchFamily="2" charset="0"/>
              </a:rPr>
              <a:t>concetto multidimensionale </a:t>
            </a:r>
            <a:r>
              <a:rPr lang="it-IT" dirty="0">
                <a:latin typeface="Avenir Book" panose="02000503020000020003" pitchFamily="2" charset="0"/>
              </a:rPr>
              <a:t>e </a:t>
            </a:r>
            <a:r>
              <a:rPr lang="it-IT" b="1" dirty="0">
                <a:latin typeface="Avenir Book" panose="02000503020000020003" pitchFamily="2" charset="0"/>
              </a:rPr>
              <a:t>dinamico</a:t>
            </a:r>
            <a:r>
              <a:rPr lang="it-IT" dirty="0">
                <a:latin typeface="Avenir Book" panose="02000503020000020003" pitchFamily="2" charset="0"/>
              </a:rPr>
              <a:t> (</a:t>
            </a:r>
            <a:r>
              <a:rPr lang="it-IT" dirty="0" err="1">
                <a:latin typeface="Avenir Book" panose="02000503020000020003" pitchFamily="2" charset="0"/>
              </a:rPr>
              <a:t>Bernués</a:t>
            </a:r>
            <a:r>
              <a:rPr lang="it-IT" dirty="0">
                <a:latin typeface="Avenir Book" panose="02000503020000020003" pitchFamily="2" charset="0"/>
              </a:rPr>
              <a:t> et al., 2022; Vendemmia et al., 2021) legato all’esposizione di una popolazione ai pericoli e alla sua capacità di rispondere e recuperare (Thorn et al., 2020). </a:t>
            </a:r>
          </a:p>
          <a:p>
            <a:pPr>
              <a:lnSpc>
                <a:spcPct val="110000"/>
              </a:lnSpc>
              <a:spcBef>
                <a:spcPts val="1600"/>
              </a:spcBef>
              <a:spcAft>
                <a:spcPts val="2400"/>
              </a:spcAft>
            </a:pPr>
            <a:r>
              <a:rPr lang="it-IT" dirty="0">
                <a:latin typeface="Avenir Book" panose="02000503020000020003" pitchFamily="2" charset="0"/>
              </a:rPr>
              <a:t>La centralità della </a:t>
            </a:r>
            <a:r>
              <a:rPr lang="it-IT" b="1" dirty="0">
                <a:latin typeface="Avenir Book" panose="02000503020000020003" pitchFamily="2" charset="0"/>
              </a:rPr>
              <a:t>dimensione spaziale </a:t>
            </a:r>
            <a:r>
              <a:rPr lang="it-IT" dirty="0">
                <a:latin typeface="Avenir Book" panose="02000503020000020003" pitchFamily="2" charset="0"/>
              </a:rPr>
              <a:t>(e dei suoi driver) e le politiche.</a:t>
            </a:r>
          </a:p>
          <a:p>
            <a:pPr>
              <a:lnSpc>
                <a:spcPct val="110000"/>
              </a:lnSpc>
              <a:spcBef>
                <a:spcPts val="1600"/>
              </a:spcBef>
              <a:spcAft>
                <a:spcPts val="2400"/>
              </a:spcAft>
            </a:pPr>
            <a:r>
              <a:rPr lang="it-IT" b="1" dirty="0">
                <a:latin typeface="Avenir Book" panose="02000503020000020003" pitchFamily="2" charset="0"/>
              </a:rPr>
              <a:t>Le aree montane sono più esposte ai rischi ambientali  </a:t>
            </a:r>
            <a:r>
              <a:rPr lang="it-IT" dirty="0">
                <a:latin typeface="Avenir Book" panose="02000503020000020003" pitchFamily="2" charset="0"/>
              </a:rPr>
              <a:t>(</a:t>
            </a:r>
            <a:r>
              <a:rPr lang="it-IT" dirty="0" err="1">
                <a:latin typeface="Avenir Book" panose="02000503020000020003" pitchFamily="2" charset="0"/>
              </a:rPr>
              <a:t>Karpouzoglou</a:t>
            </a:r>
            <a:r>
              <a:rPr lang="it-IT" dirty="0">
                <a:latin typeface="Avenir Book" panose="02000503020000020003" pitchFamily="2" charset="0"/>
              </a:rPr>
              <a:t> et al., 2020)</a:t>
            </a:r>
            <a:r>
              <a:rPr lang="it-IT" b="1" dirty="0">
                <a:latin typeface="Avenir Book" panose="02000503020000020003" pitchFamily="2" charset="0"/>
              </a:rPr>
              <a:t>, </a:t>
            </a:r>
            <a:r>
              <a:rPr lang="it-IT" dirty="0">
                <a:latin typeface="Avenir Book" panose="02000503020000020003" pitchFamily="2" charset="0"/>
              </a:rPr>
              <a:t>criticità </a:t>
            </a:r>
            <a:r>
              <a:rPr lang="it-IT" b="1" dirty="0">
                <a:latin typeface="Avenir Book" panose="02000503020000020003" pitchFamily="2" charset="0"/>
              </a:rPr>
              <a:t>nell’identificazione di indicatori </a:t>
            </a:r>
            <a:r>
              <a:rPr lang="it-IT" dirty="0">
                <a:latin typeface="Avenir Book" panose="02000503020000020003" pitchFamily="2" charset="0"/>
              </a:rPr>
              <a:t>(</a:t>
            </a:r>
            <a:r>
              <a:rPr lang="it-IT" dirty="0" err="1">
                <a:latin typeface="Avenir Book" panose="02000503020000020003" pitchFamily="2" charset="0"/>
              </a:rPr>
              <a:t>Cong</a:t>
            </a:r>
            <a:r>
              <a:rPr lang="it-IT" dirty="0">
                <a:latin typeface="Avenir Book" panose="02000503020000020003" pitchFamily="2" charset="0"/>
              </a:rPr>
              <a:t> et al., 2023). </a:t>
            </a:r>
          </a:p>
          <a:p>
            <a:pPr>
              <a:lnSpc>
                <a:spcPct val="110000"/>
              </a:lnSpc>
              <a:spcBef>
                <a:spcPts val="1600"/>
              </a:spcBef>
              <a:spcAft>
                <a:spcPts val="2400"/>
              </a:spcAft>
            </a:pPr>
            <a:r>
              <a:rPr lang="it-IT" dirty="0">
                <a:latin typeface="Avenir Book" panose="02000503020000020003" pitchFamily="2" charset="0"/>
              </a:rPr>
              <a:t>L’incidenza di </a:t>
            </a:r>
            <a:r>
              <a:rPr lang="it-IT" b="1" dirty="0">
                <a:latin typeface="Avenir Book" panose="02000503020000020003" pitchFamily="2" charset="0"/>
              </a:rPr>
              <a:t>eventi multi-rischio </a:t>
            </a:r>
            <a:r>
              <a:rPr lang="it-IT" dirty="0">
                <a:latin typeface="Avenir Book" panose="02000503020000020003" pitchFamily="2" charset="0"/>
              </a:rPr>
              <a:t>e i legami causali tra i rischi (</a:t>
            </a:r>
            <a:r>
              <a:rPr lang="it-IT" dirty="0" err="1">
                <a:latin typeface="Avenir Book" panose="02000503020000020003" pitchFamily="2" charset="0"/>
              </a:rPr>
              <a:t>Schmeller</a:t>
            </a:r>
            <a:r>
              <a:rPr lang="it-IT" dirty="0">
                <a:latin typeface="Avenir Book" panose="02000503020000020003" pitchFamily="2" charset="0"/>
              </a:rPr>
              <a:t> et al., 2022), incremento di tali eventi di intensità e frequenza con il </a:t>
            </a:r>
            <a:r>
              <a:rPr lang="it-IT" b="1" dirty="0">
                <a:latin typeface="Avenir Book" panose="02000503020000020003" pitchFamily="2" charset="0"/>
              </a:rPr>
              <a:t>riscaldamento globale </a:t>
            </a:r>
            <a:r>
              <a:rPr lang="it-IT" dirty="0">
                <a:latin typeface="Avenir Book" panose="02000503020000020003" pitchFamily="2" charset="0"/>
              </a:rPr>
              <a:t>(</a:t>
            </a:r>
            <a:r>
              <a:rPr lang="it-IT" dirty="0" err="1">
                <a:latin typeface="Avenir Book" panose="02000503020000020003" pitchFamily="2" charset="0"/>
              </a:rPr>
              <a:t>Bankoff</a:t>
            </a:r>
            <a:r>
              <a:rPr lang="it-IT" dirty="0">
                <a:latin typeface="Avenir Book" panose="02000503020000020003" pitchFamily="2" charset="0"/>
              </a:rPr>
              <a:t>, </a:t>
            </a:r>
            <a:r>
              <a:rPr lang="it-IT" dirty="0" err="1">
                <a:latin typeface="Avenir Book" panose="02000503020000020003" pitchFamily="2" charset="0"/>
              </a:rPr>
              <a:t>Hilhorst</a:t>
            </a:r>
            <a:r>
              <a:rPr lang="it-IT" dirty="0">
                <a:latin typeface="Avenir Book" panose="02000503020000020003" pitchFamily="2" charset="0"/>
              </a:rPr>
              <a:t>, 2022).</a:t>
            </a:r>
          </a:p>
        </p:txBody>
      </p:sp>
    </p:spTree>
    <p:extLst>
      <p:ext uri="{BB962C8B-B14F-4D97-AF65-F5344CB8AC3E}">
        <p14:creationId xmlns:p14="http://schemas.microsoft.com/office/powerpoint/2010/main" val="1472124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FFF43-F49B-D1D1-5E78-2B71DD41B5B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946561C-2303-6BC1-C016-3876764CB150}"/>
              </a:ext>
            </a:extLst>
          </p:cNvPr>
          <p:cNvSpPr>
            <a:spLocks noGrp="1"/>
          </p:cNvSpPr>
          <p:nvPr>
            <p:ph type="title"/>
          </p:nvPr>
        </p:nvSpPr>
        <p:spPr>
          <a:xfrm>
            <a:off x="372533" y="548639"/>
            <a:ext cx="3494314" cy="5719639"/>
          </a:xfrm>
        </p:spPr>
        <p:txBody>
          <a:bodyPr anchor="t">
            <a:normAutofit/>
          </a:bodyPr>
          <a:lstStyle/>
          <a:p>
            <a:r>
              <a:rPr lang="it-IT" dirty="0" err="1">
                <a:solidFill>
                  <a:schemeClr val="accent6"/>
                </a:solidFill>
                <a:latin typeface="Arial Rounded MT Bold" panose="020F0704030504030204" pitchFamily="34" charset="77"/>
              </a:rPr>
              <a:t>Perchè</a:t>
            </a:r>
            <a:r>
              <a:rPr lang="it-IT" dirty="0">
                <a:solidFill>
                  <a:schemeClr val="accent6"/>
                </a:solidFill>
                <a:latin typeface="Arial Rounded MT Bold" panose="020F0704030504030204" pitchFamily="34" charset="77"/>
              </a:rPr>
              <a:t> occuparsi di vulnerabilità e aree montane?</a:t>
            </a:r>
          </a:p>
        </p:txBody>
      </p:sp>
      <p:sp>
        <p:nvSpPr>
          <p:cNvPr id="3" name="Segnaposto contenuto 2">
            <a:extLst>
              <a:ext uri="{FF2B5EF4-FFF2-40B4-BE49-F238E27FC236}">
                <a16:creationId xmlns:a16="http://schemas.microsoft.com/office/drawing/2014/main" id="{EB53DAAC-87FE-6C4F-AE8D-8397F82864F3}"/>
              </a:ext>
            </a:extLst>
          </p:cNvPr>
          <p:cNvSpPr>
            <a:spLocks noGrp="1"/>
          </p:cNvSpPr>
          <p:nvPr>
            <p:ph sz="quarter" idx="13"/>
          </p:nvPr>
        </p:nvSpPr>
        <p:spPr>
          <a:xfrm>
            <a:off x="4667555" y="545485"/>
            <a:ext cx="7315200" cy="5806440"/>
          </a:xfrm>
        </p:spPr>
        <p:txBody>
          <a:bodyPr vert="horz" lIns="91440" tIns="45720" rIns="91440" bIns="45720" rtlCol="0">
            <a:normAutofit/>
          </a:bodyPr>
          <a:lstStyle/>
          <a:p>
            <a:pPr>
              <a:lnSpc>
                <a:spcPct val="110000"/>
              </a:lnSpc>
              <a:spcBef>
                <a:spcPts val="1600"/>
              </a:spcBef>
              <a:spcAft>
                <a:spcPts val="2400"/>
              </a:spcAft>
            </a:pPr>
            <a:r>
              <a:rPr lang="it-IT" b="1" dirty="0">
                <a:latin typeface="Avenir Book" panose="02000503020000020003" pitchFamily="2" charset="0"/>
              </a:rPr>
              <a:t>Le montagne sono sistemi socio-ecologici la cui gestione e conservazione sono legate all’attività umana </a:t>
            </a:r>
            <a:r>
              <a:rPr lang="it-IT" dirty="0">
                <a:latin typeface="Avenir Book" panose="02000503020000020003" pitchFamily="2" charset="0"/>
              </a:rPr>
              <a:t>(</a:t>
            </a:r>
            <a:r>
              <a:rPr lang="it-IT" dirty="0" err="1">
                <a:latin typeface="Avenir Book" panose="02000503020000020003" pitchFamily="2" charset="0"/>
              </a:rPr>
              <a:t>Bretagnolle</a:t>
            </a:r>
            <a:r>
              <a:rPr lang="it-IT" dirty="0">
                <a:latin typeface="Avenir Book" panose="02000503020000020003" pitchFamily="2" charset="0"/>
              </a:rPr>
              <a:t> et al., 2019). </a:t>
            </a:r>
          </a:p>
          <a:p>
            <a:pPr>
              <a:lnSpc>
                <a:spcPct val="110000"/>
              </a:lnSpc>
              <a:spcBef>
                <a:spcPts val="1600"/>
              </a:spcBef>
              <a:spcAft>
                <a:spcPts val="2400"/>
              </a:spcAft>
            </a:pPr>
            <a:r>
              <a:rPr lang="it-IT" dirty="0">
                <a:latin typeface="Avenir Book" panose="02000503020000020003" pitchFamily="2" charset="0"/>
              </a:rPr>
              <a:t>La relazione tra </a:t>
            </a:r>
            <a:r>
              <a:rPr lang="it-IT" b="1" dirty="0">
                <a:latin typeface="Avenir Book" panose="02000503020000020003" pitchFamily="2" charset="0"/>
              </a:rPr>
              <a:t>fattori socio-economici e condizioni ambientali </a:t>
            </a:r>
            <a:r>
              <a:rPr lang="it-IT" dirty="0">
                <a:latin typeface="Avenir Book" panose="02000503020000020003" pitchFamily="2" charset="0"/>
              </a:rPr>
              <a:t>è cruciale nel quadro italiano (Urso et al., 2019; Pagliacci et al., 2021). </a:t>
            </a:r>
          </a:p>
          <a:p>
            <a:pPr>
              <a:lnSpc>
                <a:spcPct val="110000"/>
              </a:lnSpc>
              <a:spcBef>
                <a:spcPts val="1600"/>
              </a:spcBef>
              <a:spcAft>
                <a:spcPts val="2400"/>
              </a:spcAft>
            </a:pPr>
            <a:r>
              <a:rPr lang="it-IT" dirty="0">
                <a:latin typeface="Avenir Book" panose="02000503020000020003" pitchFamily="2" charset="0"/>
              </a:rPr>
              <a:t>La centralità della </a:t>
            </a:r>
            <a:r>
              <a:rPr lang="it-IT" b="1" dirty="0">
                <a:latin typeface="Avenir Book" panose="02000503020000020003" pitchFamily="2" charset="0"/>
              </a:rPr>
              <a:t>scala</a:t>
            </a:r>
            <a:r>
              <a:rPr lang="it-IT" dirty="0">
                <a:latin typeface="Avenir Book" panose="02000503020000020003" pitchFamily="2" charset="0"/>
              </a:rPr>
              <a:t>.</a:t>
            </a:r>
          </a:p>
        </p:txBody>
      </p:sp>
    </p:spTree>
    <p:extLst>
      <p:ext uri="{BB962C8B-B14F-4D97-AF65-F5344CB8AC3E}">
        <p14:creationId xmlns:p14="http://schemas.microsoft.com/office/powerpoint/2010/main" val="2682639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892FA-D647-3C41-53F2-0B051AB51C6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83CBC7B-860C-78F7-1728-DFDEA7517578}"/>
              </a:ext>
            </a:extLst>
          </p:cNvPr>
          <p:cNvSpPr>
            <a:spLocks noGrp="1"/>
          </p:cNvSpPr>
          <p:nvPr>
            <p:ph type="title"/>
          </p:nvPr>
        </p:nvSpPr>
        <p:spPr/>
        <p:txBody>
          <a:bodyPr/>
          <a:lstStyle/>
          <a:p>
            <a:r>
              <a:rPr lang="it-IT" sz="3200" dirty="0">
                <a:solidFill>
                  <a:schemeClr val="accent6"/>
                </a:solidFill>
                <a:latin typeface="Arial Rounded MT Bold" panose="020F0704030504030204" pitchFamily="34" charset="77"/>
              </a:rPr>
              <a:t>Obiettivi</a:t>
            </a:r>
          </a:p>
        </p:txBody>
      </p:sp>
      <p:sp>
        <p:nvSpPr>
          <p:cNvPr id="3" name="Segnaposto contenuto 2">
            <a:extLst>
              <a:ext uri="{FF2B5EF4-FFF2-40B4-BE49-F238E27FC236}">
                <a16:creationId xmlns:a16="http://schemas.microsoft.com/office/drawing/2014/main" id="{6C555566-7AC6-6EA6-FCB5-B90D4CCE74E9}"/>
              </a:ext>
            </a:extLst>
          </p:cNvPr>
          <p:cNvSpPr>
            <a:spLocks noGrp="1"/>
          </p:cNvSpPr>
          <p:nvPr>
            <p:ph idx="1"/>
          </p:nvPr>
        </p:nvSpPr>
        <p:spPr>
          <a:xfrm>
            <a:off x="612648" y="1132086"/>
            <a:ext cx="10653579" cy="4593828"/>
          </a:xfrm>
        </p:spPr>
        <p:txBody>
          <a:bodyPr>
            <a:normAutofit/>
          </a:bodyPr>
          <a:lstStyle/>
          <a:p>
            <a:pPr marL="0" indent="0">
              <a:buNone/>
            </a:pPr>
            <a:endParaRPr lang="it-IT" sz="2400" dirty="0">
              <a:latin typeface="Avenir Light" panose="020B0402020203020204" pitchFamily="34" charset="77"/>
            </a:endParaRPr>
          </a:p>
          <a:p>
            <a:pPr marL="514350" indent="-514350">
              <a:spcAft>
                <a:spcPts val="3000"/>
              </a:spcAft>
              <a:buFont typeface="+mj-lt"/>
              <a:buAutoNum type="romanUcPeriod"/>
            </a:pPr>
            <a:r>
              <a:rPr lang="it-IT" sz="2400" dirty="0">
                <a:latin typeface="Avenir Light" panose="020B0402020203020204" pitchFamily="34" charset="77"/>
              </a:rPr>
              <a:t>Valutare la vulnerabilità ambientale delle aree montane attraverso la definizione di un indicatore sintetico.</a:t>
            </a:r>
          </a:p>
          <a:p>
            <a:pPr marL="514350" indent="-514350">
              <a:buFont typeface="+mj-lt"/>
              <a:buAutoNum type="romanUcPeriod"/>
            </a:pPr>
            <a:r>
              <a:rPr lang="it-IT" sz="2400" dirty="0">
                <a:latin typeface="Avenir Light" panose="020B0402020203020204" pitchFamily="34" charset="77"/>
              </a:rPr>
              <a:t>Identificare i fattori determinanti di tale vulnerabilità a livello locale. </a:t>
            </a:r>
          </a:p>
          <a:p>
            <a:endParaRPr lang="it-IT" sz="2400" dirty="0">
              <a:latin typeface="Avenir Light" panose="020B0402020203020204" pitchFamily="34" charset="77"/>
            </a:endParaRPr>
          </a:p>
        </p:txBody>
      </p:sp>
    </p:spTree>
    <p:extLst>
      <p:ext uri="{BB962C8B-B14F-4D97-AF65-F5344CB8AC3E}">
        <p14:creationId xmlns:p14="http://schemas.microsoft.com/office/powerpoint/2010/main" val="2377751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E5359-DAE4-6608-FE9F-1EC3109B8A3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612F3A0-7DB0-C59C-35B7-4EEB72C04FC1}"/>
              </a:ext>
            </a:extLst>
          </p:cNvPr>
          <p:cNvSpPr>
            <a:spLocks noGrp="1"/>
          </p:cNvSpPr>
          <p:nvPr>
            <p:ph type="title"/>
          </p:nvPr>
        </p:nvSpPr>
        <p:spPr/>
        <p:txBody>
          <a:bodyPr/>
          <a:lstStyle/>
          <a:p>
            <a:r>
              <a:rPr lang="it-IT" sz="3200" dirty="0">
                <a:solidFill>
                  <a:schemeClr val="accent6"/>
                </a:solidFill>
                <a:latin typeface="Arial Rounded MT Bold" panose="020F0704030504030204" pitchFamily="34" charset="77"/>
              </a:rPr>
              <a:t>I dati</a:t>
            </a:r>
          </a:p>
        </p:txBody>
      </p:sp>
      <p:pic>
        <p:nvPicPr>
          <p:cNvPr id="6" name="Immagine 5">
            <a:extLst>
              <a:ext uri="{FF2B5EF4-FFF2-40B4-BE49-F238E27FC236}">
                <a16:creationId xmlns:a16="http://schemas.microsoft.com/office/drawing/2014/main" id="{BE707ACC-344F-3875-A9BF-C156359EF95F}"/>
              </a:ext>
            </a:extLst>
          </p:cNvPr>
          <p:cNvPicPr>
            <a:picLocks noChangeAspect="1"/>
          </p:cNvPicPr>
          <p:nvPr/>
        </p:nvPicPr>
        <p:blipFill>
          <a:blip r:embed="rId3"/>
          <a:stretch>
            <a:fillRect/>
          </a:stretch>
        </p:blipFill>
        <p:spPr>
          <a:xfrm>
            <a:off x="612648" y="1273794"/>
            <a:ext cx="11320621" cy="4795701"/>
          </a:xfrm>
          <a:prstGeom prst="rect">
            <a:avLst/>
          </a:prstGeom>
        </p:spPr>
      </p:pic>
      <p:sp>
        <p:nvSpPr>
          <p:cNvPr id="8" name="Rettangolo 7">
            <a:extLst>
              <a:ext uri="{FF2B5EF4-FFF2-40B4-BE49-F238E27FC236}">
                <a16:creationId xmlns:a16="http://schemas.microsoft.com/office/drawing/2014/main" id="{B9498CEC-3BC5-C52C-27BA-B67A33FD3477}"/>
              </a:ext>
            </a:extLst>
          </p:cNvPr>
          <p:cNvSpPr/>
          <p:nvPr/>
        </p:nvSpPr>
        <p:spPr>
          <a:xfrm>
            <a:off x="510862" y="1177949"/>
            <a:ext cx="2799008" cy="5203065"/>
          </a:xfrm>
          <a:custGeom>
            <a:avLst/>
            <a:gdLst>
              <a:gd name="csX0" fmla="*/ 0 w 2799008"/>
              <a:gd name="csY0" fmla="*/ 0 h 5203065"/>
              <a:gd name="csX1" fmla="*/ 671762 w 2799008"/>
              <a:gd name="csY1" fmla="*/ 0 h 5203065"/>
              <a:gd name="csX2" fmla="*/ 1287544 w 2799008"/>
              <a:gd name="csY2" fmla="*/ 0 h 5203065"/>
              <a:gd name="csX3" fmla="*/ 2043276 w 2799008"/>
              <a:gd name="csY3" fmla="*/ 0 h 5203065"/>
              <a:gd name="csX4" fmla="*/ 2799008 w 2799008"/>
              <a:gd name="csY4" fmla="*/ 0 h 5203065"/>
              <a:gd name="csX5" fmla="*/ 2799008 w 2799008"/>
              <a:gd name="csY5" fmla="*/ 598352 h 5203065"/>
              <a:gd name="csX6" fmla="*/ 2799008 w 2799008"/>
              <a:gd name="csY6" fmla="*/ 1144674 h 5203065"/>
              <a:gd name="csX7" fmla="*/ 2799008 w 2799008"/>
              <a:gd name="csY7" fmla="*/ 1795057 h 5203065"/>
              <a:gd name="csX8" fmla="*/ 2799008 w 2799008"/>
              <a:gd name="csY8" fmla="*/ 2445441 h 5203065"/>
              <a:gd name="csX9" fmla="*/ 2799008 w 2799008"/>
              <a:gd name="csY9" fmla="*/ 2991762 h 5203065"/>
              <a:gd name="csX10" fmla="*/ 2799008 w 2799008"/>
              <a:gd name="csY10" fmla="*/ 3538084 h 5203065"/>
              <a:gd name="csX11" fmla="*/ 2799008 w 2799008"/>
              <a:gd name="csY11" fmla="*/ 4188467 h 5203065"/>
              <a:gd name="csX12" fmla="*/ 2799008 w 2799008"/>
              <a:gd name="csY12" fmla="*/ 5203065 h 5203065"/>
              <a:gd name="csX13" fmla="*/ 2183226 w 2799008"/>
              <a:gd name="csY13" fmla="*/ 5203065 h 5203065"/>
              <a:gd name="csX14" fmla="*/ 1427494 w 2799008"/>
              <a:gd name="csY14" fmla="*/ 5203065 h 5203065"/>
              <a:gd name="csX15" fmla="*/ 783722 w 2799008"/>
              <a:gd name="csY15" fmla="*/ 5203065 h 5203065"/>
              <a:gd name="csX16" fmla="*/ 0 w 2799008"/>
              <a:gd name="csY16" fmla="*/ 5203065 h 5203065"/>
              <a:gd name="csX17" fmla="*/ 0 w 2799008"/>
              <a:gd name="csY17" fmla="*/ 4448621 h 5203065"/>
              <a:gd name="csX18" fmla="*/ 0 w 2799008"/>
              <a:gd name="csY18" fmla="*/ 3954329 h 5203065"/>
              <a:gd name="csX19" fmla="*/ 0 w 2799008"/>
              <a:gd name="csY19" fmla="*/ 3408008 h 5203065"/>
              <a:gd name="csX20" fmla="*/ 0 w 2799008"/>
              <a:gd name="csY20" fmla="*/ 2861686 h 5203065"/>
              <a:gd name="csX21" fmla="*/ 0 w 2799008"/>
              <a:gd name="csY21" fmla="*/ 2263333 h 5203065"/>
              <a:gd name="csX22" fmla="*/ 0 w 2799008"/>
              <a:gd name="csY22" fmla="*/ 1508889 h 5203065"/>
              <a:gd name="csX23" fmla="*/ 0 w 2799008"/>
              <a:gd name="csY23" fmla="*/ 858506 h 5203065"/>
              <a:gd name="csX24" fmla="*/ 0 w 2799008"/>
              <a:gd name="csY24" fmla="*/ 0 h 52030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799008" h="5203065" extrusionOk="0">
                <a:moveTo>
                  <a:pt x="0" y="0"/>
                </a:moveTo>
                <a:cubicBezTo>
                  <a:pt x="213244" y="18732"/>
                  <a:pt x="399205" y="11955"/>
                  <a:pt x="671762" y="0"/>
                </a:cubicBezTo>
                <a:cubicBezTo>
                  <a:pt x="944319" y="-11955"/>
                  <a:pt x="1114190" y="-25733"/>
                  <a:pt x="1287544" y="0"/>
                </a:cubicBezTo>
                <a:cubicBezTo>
                  <a:pt x="1460898" y="25733"/>
                  <a:pt x="1790039" y="23344"/>
                  <a:pt x="2043276" y="0"/>
                </a:cubicBezTo>
                <a:cubicBezTo>
                  <a:pt x="2296513" y="-23344"/>
                  <a:pt x="2509304" y="-3795"/>
                  <a:pt x="2799008" y="0"/>
                </a:cubicBezTo>
                <a:cubicBezTo>
                  <a:pt x="2772776" y="284143"/>
                  <a:pt x="2790124" y="313824"/>
                  <a:pt x="2799008" y="598352"/>
                </a:cubicBezTo>
                <a:cubicBezTo>
                  <a:pt x="2807892" y="882880"/>
                  <a:pt x="2780029" y="1021901"/>
                  <a:pt x="2799008" y="1144674"/>
                </a:cubicBezTo>
                <a:cubicBezTo>
                  <a:pt x="2817987" y="1267447"/>
                  <a:pt x="2825072" y="1628050"/>
                  <a:pt x="2799008" y="1795057"/>
                </a:cubicBezTo>
                <a:cubicBezTo>
                  <a:pt x="2772944" y="1962064"/>
                  <a:pt x="2817699" y="2264479"/>
                  <a:pt x="2799008" y="2445441"/>
                </a:cubicBezTo>
                <a:cubicBezTo>
                  <a:pt x="2780317" y="2626403"/>
                  <a:pt x="2788036" y="2854450"/>
                  <a:pt x="2799008" y="2991762"/>
                </a:cubicBezTo>
                <a:cubicBezTo>
                  <a:pt x="2809980" y="3129074"/>
                  <a:pt x="2772875" y="3284006"/>
                  <a:pt x="2799008" y="3538084"/>
                </a:cubicBezTo>
                <a:cubicBezTo>
                  <a:pt x="2825141" y="3792162"/>
                  <a:pt x="2794456" y="4048490"/>
                  <a:pt x="2799008" y="4188467"/>
                </a:cubicBezTo>
                <a:cubicBezTo>
                  <a:pt x="2803560" y="4328444"/>
                  <a:pt x="2827007" y="4717954"/>
                  <a:pt x="2799008" y="5203065"/>
                </a:cubicBezTo>
                <a:cubicBezTo>
                  <a:pt x="2513761" y="5174266"/>
                  <a:pt x="2405925" y="5172355"/>
                  <a:pt x="2183226" y="5203065"/>
                </a:cubicBezTo>
                <a:cubicBezTo>
                  <a:pt x="1960527" y="5233775"/>
                  <a:pt x="1725125" y="5178748"/>
                  <a:pt x="1427494" y="5203065"/>
                </a:cubicBezTo>
                <a:cubicBezTo>
                  <a:pt x="1129863" y="5227382"/>
                  <a:pt x="964103" y="5194095"/>
                  <a:pt x="783722" y="5203065"/>
                </a:cubicBezTo>
                <a:cubicBezTo>
                  <a:pt x="603341" y="5212035"/>
                  <a:pt x="374842" y="5207416"/>
                  <a:pt x="0" y="5203065"/>
                </a:cubicBezTo>
                <a:cubicBezTo>
                  <a:pt x="-33665" y="4902039"/>
                  <a:pt x="-16384" y="4653985"/>
                  <a:pt x="0" y="4448621"/>
                </a:cubicBezTo>
                <a:cubicBezTo>
                  <a:pt x="16384" y="4243257"/>
                  <a:pt x="-1450" y="4057073"/>
                  <a:pt x="0" y="3954329"/>
                </a:cubicBezTo>
                <a:cubicBezTo>
                  <a:pt x="1450" y="3851585"/>
                  <a:pt x="20292" y="3670001"/>
                  <a:pt x="0" y="3408008"/>
                </a:cubicBezTo>
                <a:cubicBezTo>
                  <a:pt x="-20292" y="3146015"/>
                  <a:pt x="-2159" y="3041788"/>
                  <a:pt x="0" y="2861686"/>
                </a:cubicBezTo>
                <a:cubicBezTo>
                  <a:pt x="2159" y="2681584"/>
                  <a:pt x="-22622" y="2505391"/>
                  <a:pt x="0" y="2263333"/>
                </a:cubicBezTo>
                <a:cubicBezTo>
                  <a:pt x="22622" y="2021275"/>
                  <a:pt x="35435" y="1782881"/>
                  <a:pt x="0" y="1508889"/>
                </a:cubicBezTo>
                <a:cubicBezTo>
                  <a:pt x="-35435" y="1234897"/>
                  <a:pt x="-18308" y="1180357"/>
                  <a:pt x="0" y="858506"/>
                </a:cubicBezTo>
                <a:cubicBezTo>
                  <a:pt x="18308" y="536655"/>
                  <a:pt x="30524" y="353250"/>
                  <a:pt x="0" y="0"/>
                </a:cubicBezTo>
                <a:close/>
              </a:path>
            </a:pathLst>
          </a:custGeom>
          <a:noFill/>
          <a:ln w="28575">
            <a:solidFill>
              <a:schemeClr val="accent3"/>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 name="Connettore dritto 9">
            <a:extLst>
              <a:ext uri="{FF2B5EF4-FFF2-40B4-BE49-F238E27FC236}">
                <a16:creationId xmlns:a16="http://schemas.microsoft.com/office/drawing/2014/main" id="{5B9B5609-8BB2-E49D-3C09-02EBA5E98596}"/>
              </a:ext>
            </a:extLst>
          </p:cNvPr>
          <p:cNvCxnSpPr>
            <a:cxnSpLocks/>
          </p:cNvCxnSpPr>
          <p:nvPr/>
        </p:nvCxnSpPr>
        <p:spPr>
          <a:xfrm>
            <a:off x="612648" y="2345355"/>
            <a:ext cx="1408657" cy="0"/>
          </a:xfrm>
          <a:custGeom>
            <a:avLst/>
            <a:gdLst>
              <a:gd name="csX0" fmla="*/ 0 w 1408657"/>
              <a:gd name="csY0" fmla="*/ 0 h 0"/>
              <a:gd name="csX1" fmla="*/ 497725 w 1408657"/>
              <a:gd name="csY1" fmla="*/ 0 h 0"/>
              <a:gd name="csX2" fmla="*/ 925018 w 1408657"/>
              <a:gd name="csY2" fmla="*/ 1 h 0"/>
              <a:gd name="csX3" fmla="*/ 1408657 w 1408657"/>
              <a:gd name="csY3" fmla="*/ 1 h 0"/>
            </a:gdLst>
            <a:ahLst/>
            <a:cxnLst>
              <a:cxn ang="0">
                <a:pos x="csX0" y="csY0"/>
              </a:cxn>
              <a:cxn ang="0">
                <a:pos x="csX1" y="csY1"/>
              </a:cxn>
              <a:cxn ang="0">
                <a:pos x="csX2" y="csY2"/>
              </a:cxn>
              <a:cxn ang="0">
                <a:pos x="csX3" y="csY3"/>
              </a:cxn>
            </a:cxnLst>
            <a:rect l="l" t="t" r="r" b="b"/>
            <a:pathLst>
              <a:path w="1408657" extrusionOk="0">
                <a:moveTo>
                  <a:pt x="0" y="0"/>
                </a:moveTo>
                <a:cubicBezTo>
                  <a:pt x="127054" y="-7930"/>
                  <a:pt x="321957" y="15548"/>
                  <a:pt x="497725" y="0"/>
                </a:cubicBezTo>
                <a:cubicBezTo>
                  <a:pt x="673493" y="-15548"/>
                  <a:pt x="794810" y="-11980"/>
                  <a:pt x="925018" y="1"/>
                </a:cubicBezTo>
                <a:cubicBezTo>
                  <a:pt x="1055226" y="11982"/>
                  <a:pt x="1283707" y="14868"/>
                  <a:pt x="1408657" y="1"/>
                </a:cubicBezTo>
              </a:path>
            </a:pathLst>
          </a:custGeom>
          <a:noFill/>
          <a:ln w="12700">
            <a:solidFill>
              <a:schemeClr val="accent3"/>
            </a:solidFill>
            <a:extLst>
              <a:ext uri="{C807C97D-BFC1-408E-A445-0C87EB9F89A2}">
                <ask:lineSketchStyleProps xmlns:ask="http://schemas.microsoft.com/office/drawing/2018/sketchyshapes" sd="1650906866">
                  <a:prstGeom prst="lin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cxnSp>
      <p:cxnSp>
        <p:nvCxnSpPr>
          <p:cNvPr id="12" name="Connettore dritto 11">
            <a:extLst>
              <a:ext uri="{FF2B5EF4-FFF2-40B4-BE49-F238E27FC236}">
                <a16:creationId xmlns:a16="http://schemas.microsoft.com/office/drawing/2014/main" id="{315E47E4-CA78-3955-34EE-82FF401E1ABB}"/>
              </a:ext>
            </a:extLst>
          </p:cNvPr>
          <p:cNvCxnSpPr>
            <a:cxnSpLocks/>
          </p:cNvCxnSpPr>
          <p:nvPr/>
        </p:nvCxnSpPr>
        <p:spPr>
          <a:xfrm>
            <a:off x="612648" y="2594008"/>
            <a:ext cx="1071773" cy="0"/>
          </a:xfrm>
          <a:custGeom>
            <a:avLst/>
            <a:gdLst>
              <a:gd name="csX0" fmla="*/ 0 w 1071773"/>
              <a:gd name="csY0" fmla="*/ 0 h 0"/>
              <a:gd name="csX1" fmla="*/ 557322 w 1071773"/>
              <a:gd name="csY1" fmla="*/ 1 h 0"/>
              <a:gd name="csX2" fmla="*/ 1071773 w 1071773"/>
              <a:gd name="csY2" fmla="*/ 1 h 0"/>
            </a:gdLst>
            <a:ahLst/>
            <a:cxnLst>
              <a:cxn ang="0">
                <a:pos x="csX0" y="csY0"/>
              </a:cxn>
              <a:cxn ang="0">
                <a:pos x="csX1" y="csY1"/>
              </a:cxn>
              <a:cxn ang="0">
                <a:pos x="csX2" y="csY2"/>
              </a:cxn>
            </a:cxnLst>
            <a:rect l="l" t="t" r="r" b="b"/>
            <a:pathLst>
              <a:path w="1071773" extrusionOk="0">
                <a:moveTo>
                  <a:pt x="0" y="0"/>
                </a:moveTo>
                <a:cubicBezTo>
                  <a:pt x="241225" y="-25011"/>
                  <a:pt x="347648" y="4968"/>
                  <a:pt x="557322" y="1"/>
                </a:cubicBezTo>
                <a:cubicBezTo>
                  <a:pt x="766996" y="-4966"/>
                  <a:pt x="928205" y="1326"/>
                  <a:pt x="1071773" y="1"/>
                </a:cubicBezTo>
              </a:path>
            </a:pathLst>
          </a:custGeom>
          <a:noFill/>
          <a:ln w="12700">
            <a:solidFill>
              <a:schemeClr val="accent3"/>
            </a:solidFill>
            <a:extLst>
              <a:ext uri="{C807C97D-BFC1-408E-A445-0C87EB9F89A2}">
                <ask:lineSketchStyleProps xmlns:ask="http://schemas.microsoft.com/office/drawing/2018/sketchyshapes" sd="1650906866">
                  <a:prstGeom prst="lin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cxnSp>
      <p:cxnSp>
        <p:nvCxnSpPr>
          <p:cNvPr id="16" name="Connettore dritto 15">
            <a:extLst>
              <a:ext uri="{FF2B5EF4-FFF2-40B4-BE49-F238E27FC236}">
                <a16:creationId xmlns:a16="http://schemas.microsoft.com/office/drawing/2014/main" id="{9E6D88A3-D5AC-8F6E-C0DE-BC0101F73C99}"/>
              </a:ext>
            </a:extLst>
          </p:cNvPr>
          <p:cNvCxnSpPr>
            <a:cxnSpLocks/>
          </p:cNvCxnSpPr>
          <p:nvPr/>
        </p:nvCxnSpPr>
        <p:spPr>
          <a:xfrm>
            <a:off x="612648" y="3424187"/>
            <a:ext cx="1408657" cy="0"/>
          </a:xfrm>
          <a:custGeom>
            <a:avLst/>
            <a:gdLst>
              <a:gd name="csX0" fmla="*/ 0 w 1408657"/>
              <a:gd name="csY0" fmla="*/ 0 h 0"/>
              <a:gd name="csX1" fmla="*/ 497725 w 1408657"/>
              <a:gd name="csY1" fmla="*/ 0 h 0"/>
              <a:gd name="csX2" fmla="*/ 925018 w 1408657"/>
              <a:gd name="csY2" fmla="*/ 1 h 0"/>
              <a:gd name="csX3" fmla="*/ 1408657 w 1408657"/>
              <a:gd name="csY3" fmla="*/ 1 h 0"/>
            </a:gdLst>
            <a:ahLst/>
            <a:cxnLst>
              <a:cxn ang="0">
                <a:pos x="csX0" y="csY0"/>
              </a:cxn>
              <a:cxn ang="0">
                <a:pos x="csX1" y="csY1"/>
              </a:cxn>
              <a:cxn ang="0">
                <a:pos x="csX2" y="csY2"/>
              </a:cxn>
              <a:cxn ang="0">
                <a:pos x="csX3" y="csY3"/>
              </a:cxn>
            </a:cxnLst>
            <a:rect l="l" t="t" r="r" b="b"/>
            <a:pathLst>
              <a:path w="1408657" extrusionOk="0">
                <a:moveTo>
                  <a:pt x="0" y="0"/>
                </a:moveTo>
                <a:cubicBezTo>
                  <a:pt x="127054" y="-7930"/>
                  <a:pt x="321957" y="15548"/>
                  <a:pt x="497725" y="0"/>
                </a:cubicBezTo>
                <a:cubicBezTo>
                  <a:pt x="673493" y="-15548"/>
                  <a:pt x="794810" y="-11980"/>
                  <a:pt x="925018" y="1"/>
                </a:cubicBezTo>
                <a:cubicBezTo>
                  <a:pt x="1055226" y="11982"/>
                  <a:pt x="1283707" y="14868"/>
                  <a:pt x="1408657" y="1"/>
                </a:cubicBezTo>
              </a:path>
            </a:pathLst>
          </a:custGeom>
          <a:noFill/>
          <a:ln w="12700">
            <a:solidFill>
              <a:schemeClr val="accent3"/>
            </a:solidFill>
            <a:extLst>
              <a:ext uri="{C807C97D-BFC1-408E-A445-0C87EB9F89A2}">
                <ask:lineSketchStyleProps xmlns:ask="http://schemas.microsoft.com/office/drawing/2018/sketchyshapes" sd="1650906866">
                  <a:prstGeom prst="lin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cxnSp>
      <p:cxnSp>
        <p:nvCxnSpPr>
          <p:cNvPr id="17" name="Connettore dritto 16">
            <a:extLst>
              <a:ext uri="{FF2B5EF4-FFF2-40B4-BE49-F238E27FC236}">
                <a16:creationId xmlns:a16="http://schemas.microsoft.com/office/drawing/2014/main" id="{A66BE755-6CE6-4BC9-64FD-62E9C76FAC4F}"/>
              </a:ext>
            </a:extLst>
          </p:cNvPr>
          <p:cNvCxnSpPr>
            <a:cxnSpLocks/>
          </p:cNvCxnSpPr>
          <p:nvPr/>
        </p:nvCxnSpPr>
        <p:spPr>
          <a:xfrm>
            <a:off x="612648" y="3700913"/>
            <a:ext cx="1520952" cy="0"/>
          </a:xfrm>
          <a:custGeom>
            <a:avLst/>
            <a:gdLst>
              <a:gd name="csX0" fmla="*/ 0 w 1520952"/>
              <a:gd name="csY0" fmla="*/ 0 h 0"/>
              <a:gd name="csX1" fmla="*/ 537403 w 1520952"/>
              <a:gd name="csY1" fmla="*/ 0 h 0"/>
              <a:gd name="csX2" fmla="*/ 998758 w 1520952"/>
              <a:gd name="csY2" fmla="*/ 1 h 0"/>
              <a:gd name="csX3" fmla="*/ 1520952 w 1520952"/>
              <a:gd name="csY3" fmla="*/ 1 h 0"/>
            </a:gdLst>
            <a:ahLst/>
            <a:cxnLst>
              <a:cxn ang="0">
                <a:pos x="csX0" y="csY0"/>
              </a:cxn>
              <a:cxn ang="0">
                <a:pos x="csX1" y="csY1"/>
              </a:cxn>
              <a:cxn ang="0">
                <a:pos x="csX2" y="csY2"/>
              </a:cxn>
              <a:cxn ang="0">
                <a:pos x="csX3" y="csY3"/>
              </a:cxn>
            </a:cxnLst>
            <a:rect l="l" t="t" r="r" b="b"/>
            <a:pathLst>
              <a:path w="1520952" extrusionOk="0">
                <a:moveTo>
                  <a:pt x="0" y="0"/>
                </a:moveTo>
                <a:cubicBezTo>
                  <a:pt x="126631" y="3393"/>
                  <a:pt x="378462" y="-9740"/>
                  <a:pt x="537403" y="0"/>
                </a:cubicBezTo>
                <a:cubicBezTo>
                  <a:pt x="696344" y="9740"/>
                  <a:pt x="839375" y="-20764"/>
                  <a:pt x="998758" y="1"/>
                </a:cubicBezTo>
                <a:cubicBezTo>
                  <a:pt x="1158142" y="20766"/>
                  <a:pt x="1375869" y="-15743"/>
                  <a:pt x="1520952" y="1"/>
                </a:cubicBezTo>
              </a:path>
            </a:pathLst>
          </a:custGeom>
          <a:noFill/>
          <a:ln w="12700">
            <a:solidFill>
              <a:schemeClr val="accent3"/>
            </a:solidFill>
            <a:extLst>
              <a:ext uri="{C807C97D-BFC1-408E-A445-0C87EB9F89A2}">
                <ask:lineSketchStyleProps xmlns:ask="http://schemas.microsoft.com/office/drawing/2018/sketchyshapes" sd="1650906866">
                  <a:prstGeom prst="lin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cxnSp>
      <p:cxnSp>
        <p:nvCxnSpPr>
          <p:cNvPr id="19" name="Connettore dritto 18">
            <a:extLst>
              <a:ext uri="{FF2B5EF4-FFF2-40B4-BE49-F238E27FC236}">
                <a16:creationId xmlns:a16="http://schemas.microsoft.com/office/drawing/2014/main" id="{E02779CF-39F8-1678-B91F-872CAB593166}"/>
              </a:ext>
            </a:extLst>
          </p:cNvPr>
          <p:cNvCxnSpPr>
            <a:cxnSpLocks/>
          </p:cNvCxnSpPr>
          <p:nvPr/>
        </p:nvCxnSpPr>
        <p:spPr>
          <a:xfrm>
            <a:off x="612648" y="3965608"/>
            <a:ext cx="1071773" cy="0"/>
          </a:xfrm>
          <a:custGeom>
            <a:avLst/>
            <a:gdLst>
              <a:gd name="csX0" fmla="*/ 0 w 1071773"/>
              <a:gd name="csY0" fmla="*/ 0 h 0"/>
              <a:gd name="csX1" fmla="*/ 557322 w 1071773"/>
              <a:gd name="csY1" fmla="*/ 1 h 0"/>
              <a:gd name="csX2" fmla="*/ 1071773 w 1071773"/>
              <a:gd name="csY2" fmla="*/ 1 h 0"/>
            </a:gdLst>
            <a:ahLst/>
            <a:cxnLst>
              <a:cxn ang="0">
                <a:pos x="csX0" y="csY0"/>
              </a:cxn>
              <a:cxn ang="0">
                <a:pos x="csX1" y="csY1"/>
              </a:cxn>
              <a:cxn ang="0">
                <a:pos x="csX2" y="csY2"/>
              </a:cxn>
            </a:cxnLst>
            <a:rect l="l" t="t" r="r" b="b"/>
            <a:pathLst>
              <a:path w="1071773" extrusionOk="0">
                <a:moveTo>
                  <a:pt x="0" y="0"/>
                </a:moveTo>
                <a:cubicBezTo>
                  <a:pt x="241225" y="-25011"/>
                  <a:pt x="347648" y="4968"/>
                  <a:pt x="557322" y="1"/>
                </a:cubicBezTo>
                <a:cubicBezTo>
                  <a:pt x="766996" y="-4966"/>
                  <a:pt x="928205" y="1326"/>
                  <a:pt x="1071773" y="1"/>
                </a:cubicBezTo>
              </a:path>
            </a:pathLst>
          </a:custGeom>
          <a:noFill/>
          <a:ln w="12700">
            <a:solidFill>
              <a:schemeClr val="accent3"/>
            </a:solidFill>
            <a:extLst>
              <a:ext uri="{C807C97D-BFC1-408E-A445-0C87EB9F89A2}">
                <ask:lineSketchStyleProps xmlns:ask="http://schemas.microsoft.com/office/drawing/2018/sketchyshapes" sd="1650906866">
                  <a:prstGeom prst="lin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cxnSp>
      <p:cxnSp>
        <p:nvCxnSpPr>
          <p:cNvPr id="20" name="Connettore dritto 19">
            <a:extLst>
              <a:ext uri="{FF2B5EF4-FFF2-40B4-BE49-F238E27FC236}">
                <a16:creationId xmlns:a16="http://schemas.microsoft.com/office/drawing/2014/main" id="{CAC5BA6D-6294-54BF-7020-522AEA415EBE}"/>
              </a:ext>
            </a:extLst>
          </p:cNvPr>
          <p:cNvCxnSpPr>
            <a:cxnSpLocks/>
          </p:cNvCxnSpPr>
          <p:nvPr/>
        </p:nvCxnSpPr>
        <p:spPr>
          <a:xfrm>
            <a:off x="612648" y="4214260"/>
            <a:ext cx="1408657" cy="0"/>
          </a:xfrm>
          <a:custGeom>
            <a:avLst/>
            <a:gdLst>
              <a:gd name="csX0" fmla="*/ 0 w 1408657"/>
              <a:gd name="csY0" fmla="*/ 0 h 0"/>
              <a:gd name="csX1" fmla="*/ 497725 w 1408657"/>
              <a:gd name="csY1" fmla="*/ 0 h 0"/>
              <a:gd name="csX2" fmla="*/ 925018 w 1408657"/>
              <a:gd name="csY2" fmla="*/ 1 h 0"/>
              <a:gd name="csX3" fmla="*/ 1408657 w 1408657"/>
              <a:gd name="csY3" fmla="*/ 1 h 0"/>
            </a:gdLst>
            <a:ahLst/>
            <a:cxnLst>
              <a:cxn ang="0">
                <a:pos x="csX0" y="csY0"/>
              </a:cxn>
              <a:cxn ang="0">
                <a:pos x="csX1" y="csY1"/>
              </a:cxn>
              <a:cxn ang="0">
                <a:pos x="csX2" y="csY2"/>
              </a:cxn>
              <a:cxn ang="0">
                <a:pos x="csX3" y="csY3"/>
              </a:cxn>
            </a:cxnLst>
            <a:rect l="l" t="t" r="r" b="b"/>
            <a:pathLst>
              <a:path w="1408657" extrusionOk="0">
                <a:moveTo>
                  <a:pt x="0" y="0"/>
                </a:moveTo>
                <a:cubicBezTo>
                  <a:pt x="127054" y="-7930"/>
                  <a:pt x="321957" y="15548"/>
                  <a:pt x="497725" y="0"/>
                </a:cubicBezTo>
                <a:cubicBezTo>
                  <a:pt x="673493" y="-15548"/>
                  <a:pt x="794810" y="-11980"/>
                  <a:pt x="925018" y="1"/>
                </a:cubicBezTo>
                <a:cubicBezTo>
                  <a:pt x="1055226" y="11982"/>
                  <a:pt x="1283707" y="14868"/>
                  <a:pt x="1408657" y="1"/>
                </a:cubicBezTo>
              </a:path>
            </a:pathLst>
          </a:custGeom>
          <a:noFill/>
          <a:ln w="12700">
            <a:solidFill>
              <a:schemeClr val="accent3"/>
            </a:solidFill>
            <a:extLst>
              <a:ext uri="{C807C97D-BFC1-408E-A445-0C87EB9F89A2}">
                <ask:lineSketchStyleProps xmlns:ask="http://schemas.microsoft.com/office/drawing/2018/sketchyshapes" sd="1650906866">
                  <a:prstGeom prst="lin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3270869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EE64F-DBE4-AA0C-01A3-06770331867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825D713-66A4-752C-2E98-2E7C82E75BC9}"/>
              </a:ext>
            </a:extLst>
          </p:cNvPr>
          <p:cNvSpPr>
            <a:spLocks noGrp="1"/>
          </p:cNvSpPr>
          <p:nvPr>
            <p:ph type="title"/>
          </p:nvPr>
        </p:nvSpPr>
        <p:spPr>
          <a:xfrm>
            <a:off x="585366" y="695377"/>
            <a:ext cx="3537985" cy="4638825"/>
          </a:xfrm>
        </p:spPr>
        <p:txBody>
          <a:bodyPr vert="horz" lIns="91440" tIns="45720" rIns="91440" bIns="45720" rtlCol="0" anchor="t">
            <a:normAutofit/>
          </a:bodyPr>
          <a:lstStyle/>
          <a:p>
            <a:r>
              <a:rPr lang="en-US" sz="3200" dirty="0" err="1">
                <a:solidFill>
                  <a:schemeClr val="accent6"/>
                </a:solidFill>
                <a:latin typeface="Arial Rounded MT Bold" panose="020F0704030504030204" pitchFamily="34" charset="77"/>
              </a:rPr>
              <a:t>Gli</a:t>
            </a:r>
            <a:r>
              <a:rPr lang="en-US" sz="3200" dirty="0">
                <a:solidFill>
                  <a:schemeClr val="accent6"/>
                </a:solidFill>
                <a:latin typeface="Arial Rounded MT Bold" panose="020F0704030504030204" pitchFamily="34" charset="77"/>
              </a:rPr>
              <a:t> </a:t>
            </a:r>
            <a:r>
              <a:rPr lang="en-US" sz="3200" dirty="0" err="1">
                <a:solidFill>
                  <a:schemeClr val="accent6"/>
                </a:solidFill>
                <a:latin typeface="Arial Rounded MT Bold" panose="020F0704030504030204" pitchFamily="34" charset="77"/>
              </a:rPr>
              <a:t>indici</a:t>
            </a:r>
            <a:r>
              <a:rPr lang="en-US" sz="3200" dirty="0">
                <a:solidFill>
                  <a:schemeClr val="accent6"/>
                </a:solidFill>
                <a:latin typeface="Arial Rounded MT Bold" panose="020F0704030504030204" pitchFamily="34" charset="77"/>
              </a:rPr>
              <a:t> e il </a:t>
            </a:r>
            <a:r>
              <a:rPr lang="en-US" sz="3200" dirty="0" err="1">
                <a:solidFill>
                  <a:schemeClr val="accent6"/>
                </a:solidFill>
                <a:latin typeface="Arial Rounded MT Bold" panose="020F0704030504030204" pitchFamily="34" charset="77"/>
              </a:rPr>
              <a:t>modello</a:t>
            </a:r>
            <a:r>
              <a:rPr lang="en-US" sz="3200" dirty="0">
                <a:solidFill>
                  <a:schemeClr val="accent6"/>
                </a:solidFill>
                <a:latin typeface="Arial Rounded MT Bold" panose="020F0704030504030204" pitchFamily="34" charset="77"/>
              </a:rPr>
              <a:t> </a:t>
            </a:r>
            <a:r>
              <a:rPr lang="en-US" sz="3200" dirty="0" err="1">
                <a:solidFill>
                  <a:schemeClr val="accent6"/>
                </a:solidFill>
                <a:latin typeface="Arial Rounded MT Bold" panose="020F0704030504030204" pitchFamily="34" charset="77"/>
              </a:rPr>
              <a:t>spaziale</a:t>
            </a:r>
            <a:r>
              <a:rPr lang="en-US" sz="3200" dirty="0">
                <a:solidFill>
                  <a:schemeClr val="accent6"/>
                </a:solidFill>
                <a:latin typeface="Arial Rounded MT Bold" panose="020F0704030504030204" pitchFamily="34" charset="77"/>
              </a:rPr>
              <a:t> </a:t>
            </a:r>
            <a:r>
              <a:rPr lang="en-US" sz="3200" dirty="0" err="1">
                <a:solidFill>
                  <a:schemeClr val="accent6"/>
                </a:solidFill>
                <a:latin typeface="Arial Rounded MT Bold" panose="020F0704030504030204" pitchFamily="34" charset="77"/>
              </a:rPr>
              <a:t>econometrico</a:t>
            </a:r>
            <a:endParaRPr lang="en-US" sz="3200" dirty="0">
              <a:solidFill>
                <a:schemeClr val="accent6"/>
              </a:solidFill>
              <a:latin typeface="Arial Rounded MT Bold" panose="020F0704030504030204" pitchFamily="34" charset="77"/>
            </a:endParaRPr>
          </a:p>
        </p:txBody>
      </p:sp>
      <mc:AlternateContent xmlns:mc="http://schemas.openxmlformats.org/markup-compatibility/2006" xmlns:a14="http://schemas.microsoft.com/office/drawing/2010/main">
        <mc:Choice Requires="a14">
          <p:sp>
            <p:nvSpPr>
              <p:cNvPr id="4" name="CasellaDiTesto 3">
                <a:extLst>
                  <a:ext uri="{FF2B5EF4-FFF2-40B4-BE49-F238E27FC236}">
                    <a16:creationId xmlns:a16="http://schemas.microsoft.com/office/drawing/2014/main" id="{434A88D8-056E-65B2-2DC0-D803A6BFA272}"/>
                  </a:ext>
                </a:extLst>
              </p:cNvPr>
              <p:cNvSpPr txBox="1"/>
              <p:nvPr/>
            </p:nvSpPr>
            <p:spPr>
              <a:xfrm>
                <a:off x="4256691" y="256673"/>
                <a:ext cx="7742804" cy="6948167"/>
              </a:xfrm>
              <a:prstGeom prst="rect">
                <a:avLst/>
              </a:prstGeom>
            </p:spPr>
            <p:txBody>
              <a:bodyPr vert="horz" lIns="91440" tIns="45720" rIns="91440" bIns="45720" rtlCol="0">
                <a:normAutofit fontScale="77500" lnSpcReduction="20000"/>
              </a:bodyPr>
              <a:lstStyle/>
              <a:p>
                <a:pPr marL="228600" indent="-228600">
                  <a:lnSpc>
                    <a:spcPct val="110000"/>
                  </a:lnSpc>
                  <a:spcBef>
                    <a:spcPts val="1000"/>
                  </a:spcBef>
                  <a:buFont typeface="Arial" panose="020B0604020202020204" pitchFamily="34" charset="0"/>
                  <a:buChar char="•"/>
                </a:pPr>
                <a:r>
                  <a:rPr lang="en-US" sz="2300" b="1" i="1" dirty="0">
                    <a:latin typeface="Avenir Book" panose="02000503020000020003" pitchFamily="2" charset="0"/>
                    <a:sym typeface="Wingdings" pitchFamily="2" charset="2"/>
                  </a:rPr>
                  <a:t>Synthetic environmental vulnerability index </a:t>
                </a:r>
                <a:r>
                  <a:rPr lang="en-US" sz="2300" b="1" dirty="0">
                    <a:latin typeface="Avenir Book" panose="02000503020000020003" pitchFamily="2" charset="0"/>
                    <a:sym typeface="Wingdings" pitchFamily="2" charset="2"/>
                  </a:rPr>
                  <a:t>(SEVI).</a:t>
                </a:r>
              </a:p>
              <a:p>
                <a:pPr>
                  <a:lnSpc>
                    <a:spcPct val="110000"/>
                  </a:lnSpc>
                  <a:spcBef>
                    <a:spcPts val="1000"/>
                  </a:spcBef>
                </a:pPr>
                <a:endParaRPr lang="en-US" sz="2300" b="1" dirty="0">
                  <a:latin typeface="Avenir Book" panose="02000503020000020003" pitchFamily="2" charset="0"/>
                  <a:sym typeface="Wingdings" pitchFamily="2" charset="2"/>
                </a:endParaRPr>
              </a:p>
              <a:p>
                <a:pPr marL="228600" indent="-228600">
                  <a:lnSpc>
                    <a:spcPct val="110000"/>
                  </a:lnSpc>
                  <a:spcBef>
                    <a:spcPts val="1000"/>
                  </a:spcBef>
                  <a:buFont typeface="Arial" panose="020B0604020202020204" pitchFamily="34" charset="0"/>
                  <a:buChar char="•"/>
                </a:pPr>
                <a:r>
                  <a:rPr lang="en-US" sz="2300" b="1" i="1" dirty="0">
                    <a:latin typeface="Avenir Book" panose="02000503020000020003" pitchFamily="2" charset="0"/>
                    <a:sym typeface="Wingdings" pitchFamily="2" charset="2"/>
                  </a:rPr>
                  <a:t>Demographic weakness index </a:t>
                </a:r>
                <a:r>
                  <a:rPr lang="en-US" sz="2300" b="1" dirty="0">
                    <a:latin typeface="Avenir Book" panose="02000503020000020003" pitchFamily="2" charset="0"/>
                    <a:sym typeface="Wingdings" pitchFamily="2" charset="2"/>
                  </a:rPr>
                  <a:t>(DWI) </a:t>
                </a:r>
                <a:r>
                  <a:rPr lang="en-US" sz="2300" dirty="0">
                    <a:latin typeface="Avenir Book" panose="02000503020000020003" pitchFamily="2" charset="0"/>
                    <a:sym typeface="Wingdings" pitchFamily="2" charset="2"/>
                  </a:rPr>
                  <a:t>include la quota di </a:t>
                </a:r>
                <a:r>
                  <a:rPr lang="en-US" sz="2300" dirty="0" err="1">
                    <a:latin typeface="Avenir Book" panose="02000503020000020003" pitchFamily="2" charset="0"/>
                    <a:sym typeface="Wingdings" pitchFamily="2" charset="2"/>
                  </a:rPr>
                  <a:t>popolazione</a:t>
                </a:r>
                <a:r>
                  <a:rPr lang="en-US" sz="2300" dirty="0">
                    <a:latin typeface="Avenir Book" panose="02000503020000020003" pitchFamily="2" charset="0"/>
                    <a:sym typeface="Wingdings" pitchFamily="2" charset="2"/>
                  </a:rPr>
                  <a:t> con </a:t>
                </a:r>
                <a:r>
                  <a:rPr lang="en-US" sz="2300" dirty="0" err="1">
                    <a:latin typeface="Avenir Book" panose="02000503020000020003" pitchFamily="2" charset="0"/>
                    <a:sym typeface="Wingdings" pitchFamily="2" charset="2"/>
                  </a:rPr>
                  <a:t>età</a:t>
                </a:r>
                <a:r>
                  <a:rPr lang="en-US" sz="2300" dirty="0">
                    <a:latin typeface="Avenir Book" panose="02000503020000020003" pitchFamily="2" charset="0"/>
                    <a:sym typeface="Wingdings" pitchFamily="2" charset="2"/>
                  </a:rPr>
                  <a:t> </a:t>
                </a:r>
                <a14:m>
                  <m:oMath xmlns:m="http://schemas.openxmlformats.org/officeDocument/2006/math">
                    <m:r>
                      <a:rPr lang="en-US" sz="2300" i="1" smtClean="0">
                        <a:latin typeface="Cambria Math" panose="02040503050406030204" pitchFamily="18" charset="0"/>
                        <a:ea typeface="Cambria Math" panose="02040503050406030204" pitchFamily="18" charset="0"/>
                        <a:sym typeface="Wingdings" pitchFamily="2" charset="2"/>
                      </a:rPr>
                      <m:t>≥</m:t>
                    </m:r>
                    <m:r>
                      <a:rPr lang="it-IT" sz="2300" b="0" i="1" smtClean="0">
                        <a:latin typeface="Cambria Math" panose="02040503050406030204" pitchFamily="18" charset="0"/>
                        <a:ea typeface="Cambria Math" panose="02040503050406030204" pitchFamily="18" charset="0"/>
                        <a:sym typeface="Wingdings" pitchFamily="2" charset="2"/>
                      </a:rPr>
                      <m:t> </m:t>
                    </m:r>
                  </m:oMath>
                </a14:m>
                <a:r>
                  <a:rPr lang="en-US" sz="2300" dirty="0">
                    <a:latin typeface="Avenir Book" panose="02000503020000020003" pitchFamily="2" charset="0"/>
                    <a:sym typeface="Wingdings" pitchFamily="2" charset="2"/>
                  </a:rPr>
                  <a:t> 80 anni e il </a:t>
                </a:r>
                <a:r>
                  <a:rPr lang="en-US" sz="2300" dirty="0" err="1">
                    <a:latin typeface="Avenir Book" panose="02000503020000020003" pitchFamily="2" charset="0"/>
                    <a:sym typeface="Wingdings" pitchFamily="2" charset="2"/>
                  </a:rPr>
                  <a:t>tasso</a:t>
                </a:r>
                <a:r>
                  <a:rPr lang="en-US" sz="2300" dirty="0">
                    <a:latin typeface="Avenir Book" panose="02000503020000020003" pitchFamily="2" charset="0"/>
                    <a:sym typeface="Wingdings" pitchFamily="2" charset="2"/>
                  </a:rPr>
                  <a:t> di </a:t>
                </a:r>
                <a:r>
                  <a:rPr lang="en-US" sz="2300" dirty="0" err="1">
                    <a:latin typeface="Avenir Book" panose="02000503020000020003" pitchFamily="2" charset="0"/>
                    <a:sym typeface="Wingdings" pitchFamily="2" charset="2"/>
                  </a:rPr>
                  <a:t>crescita</a:t>
                </a:r>
                <a:r>
                  <a:rPr lang="en-US" sz="2300" dirty="0">
                    <a:latin typeface="Avenir Book" panose="02000503020000020003" pitchFamily="2" charset="0"/>
                    <a:sym typeface="Wingdings" pitchFamily="2" charset="2"/>
                  </a:rPr>
                  <a:t> </a:t>
                </a:r>
                <a:r>
                  <a:rPr lang="en-US" sz="2300" dirty="0" err="1">
                    <a:latin typeface="Avenir Book" panose="02000503020000020003" pitchFamily="2" charset="0"/>
                    <a:sym typeface="Wingdings" pitchFamily="2" charset="2"/>
                  </a:rPr>
                  <a:t>naturale</a:t>
                </a:r>
                <a:r>
                  <a:rPr lang="en-US" sz="2300" dirty="0">
                    <a:latin typeface="Avenir Book" panose="02000503020000020003" pitchFamily="2" charset="0"/>
                    <a:sym typeface="Wingdings" pitchFamily="2" charset="2"/>
                  </a:rPr>
                  <a:t>. </a:t>
                </a:r>
              </a:p>
              <a:p>
                <a:pPr>
                  <a:lnSpc>
                    <a:spcPct val="110000"/>
                  </a:lnSpc>
                  <a:spcBef>
                    <a:spcPts val="1000"/>
                  </a:spcBef>
                </a:pPr>
                <a:endParaRPr lang="en-US" sz="2300" dirty="0">
                  <a:latin typeface="Avenir Book" panose="02000503020000020003" pitchFamily="2" charset="0"/>
                  <a:sym typeface="Wingdings" pitchFamily="2" charset="2"/>
                </a:endParaRPr>
              </a:p>
              <a:p>
                <a:pPr marL="228600" indent="-228600">
                  <a:lnSpc>
                    <a:spcPct val="110000"/>
                  </a:lnSpc>
                  <a:spcBef>
                    <a:spcPts val="1000"/>
                  </a:spcBef>
                  <a:buFont typeface="Arial" panose="020B0604020202020204" pitchFamily="34" charset="0"/>
                  <a:buChar char="•"/>
                </a:pPr>
                <a:r>
                  <a:rPr lang="en-US" sz="2300" b="1" i="1" dirty="0">
                    <a:latin typeface="Avenir Book" panose="02000503020000020003" pitchFamily="2" charset="0"/>
                    <a:sym typeface="Wingdings" pitchFamily="2" charset="2"/>
                  </a:rPr>
                  <a:t>Social disadvantage index </a:t>
                </a:r>
                <a:r>
                  <a:rPr lang="en-US" sz="2300" b="1" dirty="0">
                    <a:latin typeface="Avenir Book" panose="02000503020000020003" pitchFamily="2" charset="0"/>
                    <a:sym typeface="Wingdings" pitchFamily="2" charset="2"/>
                  </a:rPr>
                  <a:t>(SDI)  </a:t>
                </a:r>
                <a:r>
                  <a:rPr lang="en-US" sz="2300" dirty="0" err="1">
                    <a:latin typeface="Avenir Book" panose="02000503020000020003" pitchFamily="2" charset="0"/>
                    <a:sym typeface="Wingdings" pitchFamily="2" charset="2"/>
                  </a:rPr>
                  <a:t>considera</a:t>
                </a:r>
                <a:r>
                  <a:rPr lang="en-US" sz="2300" dirty="0">
                    <a:latin typeface="Avenir Book" panose="02000503020000020003" pitchFamily="2" charset="0"/>
                    <a:sym typeface="Wingdings" pitchFamily="2" charset="2"/>
                  </a:rPr>
                  <a:t> la </a:t>
                </a:r>
                <a:r>
                  <a:rPr lang="en-US" sz="2300" dirty="0" err="1">
                    <a:latin typeface="Avenir Book" panose="02000503020000020003" pitchFamily="2" charset="0"/>
                    <a:sym typeface="Wingdings" pitchFamily="2" charset="2"/>
                  </a:rPr>
                  <a:t>vulnerabilità</a:t>
                </a:r>
                <a:r>
                  <a:rPr lang="en-US" sz="2300" dirty="0">
                    <a:latin typeface="Avenir Book" panose="02000503020000020003" pitchFamily="2" charset="0"/>
                    <a:sym typeface="Wingdings" pitchFamily="2" charset="2"/>
                  </a:rPr>
                  <a:t> causata </a:t>
                </a:r>
                <a:r>
                  <a:rPr lang="en-US" sz="2300" dirty="0" err="1">
                    <a:latin typeface="Avenir Book" panose="02000503020000020003" pitchFamily="2" charset="0"/>
                    <a:sym typeface="Wingdings" pitchFamily="2" charset="2"/>
                  </a:rPr>
                  <a:t>dalla</a:t>
                </a:r>
                <a:r>
                  <a:rPr lang="en-US" sz="2300" dirty="0">
                    <a:latin typeface="Avenir Book" panose="02000503020000020003" pitchFamily="2" charset="0"/>
                    <a:sym typeface="Wingdings" pitchFamily="2" charset="2"/>
                  </a:rPr>
                  <a:t> </a:t>
                </a:r>
                <a:r>
                  <a:rPr lang="en-US" sz="2300" dirty="0" err="1">
                    <a:latin typeface="Avenir Book" panose="02000503020000020003" pitchFamily="2" charset="0"/>
                    <a:sym typeface="Wingdings" pitchFamily="2" charset="2"/>
                  </a:rPr>
                  <a:t>carenza</a:t>
                </a:r>
                <a:r>
                  <a:rPr lang="en-US" sz="2300" dirty="0">
                    <a:latin typeface="Avenir Book" panose="02000503020000020003" pitchFamily="2" charset="0"/>
                    <a:sym typeface="Wingdings" pitchFamily="2" charset="2"/>
                  </a:rPr>
                  <a:t> </a:t>
                </a:r>
                <a:r>
                  <a:rPr lang="en-US" sz="2300" dirty="0" err="1">
                    <a:latin typeface="Avenir Book" panose="02000503020000020003" pitchFamily="2" charset="0"/>
                    <a:sym typeface="Wingdings" pitchFamily="2" charset="2"/>
                  </a:rPr>
                  <a:t>dei</a:t>
                </a:r>
                <a:r>
                  <a:rPr lang="en-US" sz="2300" dirty="0">
                    <a:latin typeface="Avenir Book" panose="02000503020000020003" pitchFamily="2" charset="0"/>
                    <a:sym typeface="Wingdings" pitchFamily="2" charset="2"/>
                  </a:rPr>
                  <a:t> </a:t>
                </a:r>
                <a:r>
                  <a:rPr lang="en-US" sz="2300" dirty="0" err="1">
                    <a:latin typeface="Avenir Book" panose="02000503020000020003" pitchFamily="2" charset="0"/>
                    <a:sym typeface="Wingdings" pitchFamily="2" charset="2"/>
                  </a:rPr>
                  <a:t>servizi</a:t>
                </a:r>
                <a:r>
                  <a:rPr lang="en-US" sz="2300" dirty="0">
                    <a:latin typeface="Avenir Book" panose="02000503020000020003" pitchFamily="2" charset="0"/>
                    <a:sym typeface="Wingdings" pitchFamily="2" charset="2"/>
                  </a:rPr>
                  <a:t> </a:t>
                </a:r>
                <a:r>
                  <a:rPr lang="en-US" sz="2300" dirty="0" err="1">
                    <a:latin typeface="Avenir Book" panose="02000503020000020003" pitchFamily="2" charset="0"/>
                    <a:sym typeface="Wingdings" pitchFamily="2" charset="2"/>
                  </a:rPr>
                  <a:t>essenziali</a:t>
                </a:r>
                <a:r>
                  <a:rPr lang="en-US" sz="2300" dirty="0">
                    <a:latin typeface="Avenir Book" panose="02000503020000020003" pitchFamily="2" charset="0"/>
                    <a:sym typeface="Wingdings" pitchFamily="2" charset="2"/>
                  </a:rPr>
                  <a:t>.</a:t>
                </a:r>
              </a:p>
              <a:p>
                <a:pPr>
                  <a:lnSpc>
                    <a:spcPct val="110000"/>
                  </a:lnSpc>
                  <a:spcBef>
                    <a:spcPts val="1000"/>
                  </a:spcBef>
                </a:pPr>
                <a:endParaRPr lang="en-US" sz="2300" dirty="0">
                  <a:latin typeface="Avenir Book" panose="02000503020000020003" pitchFamily="2" charset="0"/>
                  <a:sym typeface="Wingdings" pitchFamily="2" charset="2"/>
                </a:endParaRPr>
              </a:p>
              <a:p>
                <a:pPr marL="228600" indent="-228600">
                  <a:lnSpc>
                    <a:spcPct val="110000"/>
                  </a:lnSpc>
                  <a:spcBef>
                    <a:spcPts val="1000"/>
                  </a:spcBef>
                  <a:buFont typeface="Arial" panose="020B0604020202020204" pitchFamily="34" charset="0"/>
                  <a:buChar char="•"/>
                </a:pPr>
                <a:r>
                  <a:rPr lang="en-US" sz="2300" b="1" i="1" dirty="0">
                    <a:latin typeface="Avenir Book" panose="02000503020000020003" pitchFamily="2" charset="0"/>
                    <a:sym typeface="Wingdings" pitchFamily="2" charset="2"/>
                  </a:rPr>
                  <a:t>Economic weakness index (EWI) </a:t>
                </a:r>
                <a:r>
                  <a:rPr lang="en-US" sz="2300" dirty="0">
                    <a:latin typeface="Avenir Book" panose="02000503020000020003" pitchFamily="2" charset="0"/>
                    <a:sym typeface="Wingdings" pitchFamily="2" charset="2"/>
                  </a:rPr>
                  <a:t>include il </a:t>
                </a:r>
                <a:r>
                  <a:rPr lang="en-US" sz="2300" dirty="0" err="1">
                    <a:latin typeface="Avenir Book" panose="02000503020000020003" pitchFamily="2" charset="0"/>
                    <a:sym typeface="Wingdings" pitchFamily="2" charset="2"/>
                  </a:rPr>
                  <a:t>numero</a:t>
                </a:r>
                <a:r>
                  <a:rPr lang="en-US" sz="2300" dirty="0">
                    <a:latin typeface="Avenir Book" panose="02000503020000020003" pitchFamily="2" charset="0"/>
                    <a:sym typeface="Wingdings" pitchFamily="2" charset="2"/>
                  </a:rPr>
                  <a:t> di </a:t>
                </a:r>
                <a:r>
                  <a:rPr lang="en-US" sz="2300" dirty="0" err="1">
                    <a:latin typeface="Avenir Book" panose="02000503020000020003" pitchFamily="2" charset="0"/>
                    <a:sym typeface="Wingdings" pitchFamily="2" charset="2"/>
                  </a:rPr>
                  <a:t>unità</a:t>
                </a:r>
                <a:r>
                  <a:rPr lang="en-US" sz="2300" dirty="0">
                    <a:latin typeface="Avenir Book" panose="02000503020000020003" pitchFamily="2" charset="0"/>
                    <a:sym typeface="Wingdings" pitchFamily="2" charset="2"/>
                  </a:rPr>
                  <a:t> </a:t>
                </a:r>
                <a:r>
                  <a:rPr lang="en-US" sz="2300" dirty="0" err="1">
                    <a:latin typeface="Avenir Book" panose="02000503020000020003" pitchFamily="2" charset="0"/>
                    <a:sym typeface="Wingdings" pitchFamily="2" charset="2"/>
                  </a:rPr>
                  <a:t>locali</a:t>
                </a:r>
                <a:r>
                  <a:rPr lang="en-US" sz="2300" dirty="0">
                    <a:latin typeface="Avenir Book" panose="02000503020000020003" pitchFamily="2" charset="0"/>
                    <a:sym typeface="Wingdings" pitchFamily="2" charset="2"/>
                  </a:rPr>
                  <a:t> di impresa ( x 100 </a:t>
                </a:r>
                <a:r>
                  <a:rPr lang="en-US" sz="2300" dirty="0" err="1">
                    <a:latin typeface="Avenir Book" panose="02000503020000020003" pitchFamily="2" charset="0"/>
                    <a:sym typeface="Wingdings" pitchFamily="2" charset="2"/>
                  </a:rPr>
                  <a:t>residenti</a:t>
                </a:r>
                <a:r>
                  <a:rPr lang="en-US" sz="2300" dirty="0">
                    <a:latin typeface="Avenir Book" panose="02000503020000020003" pitchFamily="2" charset="0"/>
                    <a:sym typeface="Wingdings" pitchFamily="2" charset="2"/>
                  </a:rPr>
                  <a:t>) e il </a:t>
                </a:r>
                <a:r>
                  <a:rPr lang="en-US" sz="2300" dirty="0" err="1">
                    <a:latin typeface="Avenir Book" panose="02000503020000020003" pitchFamily="2" charset="0"/>
                    <a:sym typeface="Wingdings" pitchFamily="2" charset="2"/>
                  </a:rPr>
                  <a:t>numero</a:t>
                </a:r>
                <a:r>
                  <a:rPr lang="en-US" sz="2300" dirty="0">
                    <a:latin typeface="Avenir Book" panose="02000503020000020003" pitchFamily="2" charset="0"/>
                    <a:sym typeface="Wingdings" pitchFamily="2" charset="2"/>
                  </a:rPr>
                  <a:t> di </a:t>
                </a:r>
                <a:r>
                  <a:rPr lang="en-US" sz="2300" dirty="0" err="1">
                    <a:latin typeface="Avenir Book" panose="02000503020000020003" pitchFamily="2" charset="0"/>
                    <a:sym typeface="Wingdings" pitchFamily="2" charset="2"/>
                  </a:rPr>
                  <a:t>addetti</a:t>
                </a:r>
                <a:r>
                  <a:rPr lang="en-US" sz="2300" dirty="0">
                    <a:latin typeface="Avenir Book" panose="02000503020000020003" pitchFamily="2" charset="0"/>
                    <a:sym typeface="Wingdings" pitchFamily="2" charset="2"/>
                  </a:rPr>
                  <a:t> ( x 100 </a:t>
                </a:r>
                <a:r>
                  <a:rPr lang="en-US" sz="2300" dirty="0" err="1">
                    <a:latin typeface="Avenir Book" panose="02000503020000020003" pitchFamily="2" charset="0"/>
                    <a:sym typeface="Wingdings" pitchFamily="2" charset="2"/>
                  </a:rPr>
                  <a:t>residenti</a:t>
                </a:r>
                <a:r>
                  <a:rPr lang="en-US" sz="2300" dirty="0">
                    <a:latin typeface="Avenir Book" panose="02000503020000020003" pitchFamily="2" charset="0"/>
                    <a:sym typeface="Wingdings" pitchFamily="2" charset="2"/>
                  </a:rPr>
                  <a:t>).</a:t>
                </a:r>
              </a:p>
              <a:p>
                <a:pPr>
                  <a:lnSpc>
                    <a:spcPct val="110000"/>
                  </a:lnSpc>
                  <a:spcBef>
                    <a:spcPts val="1000"/>
                  </a:spcBef>
                </a:pPr>
                <a:endParaRPr lang="en-US" sz="2300" dirty="0">
                  <a:latin typeface="Avenir Book" panose="02000503020000020003" pitchFamily="2" charset="0"/>
                  <a:sym typeface="Wingdings" pitchFamily="2" charset="2"/>
                </a:endParaRPr>
              </a:p>
              <a:p>
                <a:pPr marL="228600" indent="-228600">
                  <a:lnSpc>
                    <a:spcPct val="110000"/>
                  </a:lnSpc>
                  <a:spcBef>
                    <a:spcPts val="1000"/>
                  </a:spcBef>
                  <a:buFont typeface="Arial" panose="020B0604020202020204" pitchFamily="34" charset="0"/>
                  <a:buChar char="•"/>
                </a:pPr>
                <a:r>
                  <a:rPr lang="it-IT" sz="2300" dirty="0">
                    <a:latin typeface="Avenir Book" panose="02000503020000020003" pitchFamily="2" charset="0"/>
                  </a:rPr>
                  <a:t>Il </a:t>
                </a:r>
                <a:r>
                  <a:rPr lang="it-IT" sz="2300" b="1" dirty="0">
                    <a:latin typeface="Avenir Book" panose="02000503020000020003" pitchFamily="2" charset="0"/>
                  </a:rPr>
                  <a:t>modello di </a:t>
                </a:r>
                <a:r>
                  <a:rPr lang="it-IT" sz="2300" b="1" i="1" dirty="0" err="1">
                    <a:latin typeface="Avenir Book" panose="02000503020000020003" pitchFamily="2" charset="0"/>
                  </a:rPr>
                  <a:t>Geographically</a:t>
                </a:r>
                <a:r>
                  <a:rPr lang="it-IT" sz="2300" b="1" i="1" dirty="0">
                    <a:latin typeface="Avenir Book" panose="02000503020000020003" pitchFamily="2" charset="0"/>
                  </a:rPr>
                  <a:t> </a:t>
                </a:r>
                <a:r>
                  <a:rPr lang="it-IT" sz="2300" b="1" i="1" dirty="0" err="1">
                    <a:latin typeface="Avenir Book" panose="02000503020000020003" pitchFamily="2" charset="0"/>
                  </a:rPr>
                  <a:t>Weighted</a:t>
                </a:r>
                <a:r>
                  <a:rPr lang="it-IT" sz="2300" b="1" i="1" dirty="0">
                    <a:latin typeface="Avenir Book" panose="02000503020000020003" pitchFamily="2" charset="0"/>
                  </a:rPr>
                  <a:t> </a:t>
                </a:r>
                <a:r>
                  <a:rPr lang="it-IT" sz="2300" b="1" i="1" dirty="0" err="1">
                    <a:latin typeface="Avenir Book" panose="02000503020000020003" pitchFamily="2" charset="0"/>
                  </a:rPr>
                  <a:t>Regression</a:t>
                </a:r>
                <a:r>
                  <a:rPr lang="it-IT" sz="2300" b="1" i="1" dirty="0">
                    <a:latin typeface="Avenir Book" panose="02000503020000020003" pitchFamily="2" charset="0"/>
                  </a:rPr>
                  <a:t> </a:t>
                </a:r>
                <a:r>
                  <a:rPr lang="it-IT" sz="2300" b="1" dirty="0">
                    <a:latin typeface="Avenir Book" panose="02000503020000020003" pitchFamily="2" charset="0"/>
                  </a:rPr>
                  <a:t>(GWR) </a:t>
                </a:r>
                <a:r>
                  <a:rPr lang="it-IT" sz="2300" dirty="0">
                    <a:latin typeface="Avenir Book" panose="02000503020000020003" pitchFamily="2" charset="0"/>
                  </a:rPr>
                  <a:t>per modellare come la relazione tra caratteristiche sociali, istituzionali ed economiche delle comunità locali influenza le  condizioni ambientali (Whitaker, 2023). </a:t>
                </a:r>
              </a:p>
              <a:p>
                <a:pPr>
                  <a:lnSpc>
                    <a:spcPct val="110000"/>
                  </a:lnSpc>
                  <a:spcBef>
                    <a:spcPts val="1000"/>
                  </a:spcBef>
                </a:pPr>
                <a:endParaRPr lang="it-IT" sz="2300" dirty="0">
                  <a:latin typeface="Avenir Book" panose="02000503020000020003" pitchFamily="2" charset="0"/>
                </a:endParaRPr>
              </a:p>
              <a:p>
                <a:pPr marL="228600" indent="-228600">
                  <a:lnSpc>
                    <a:spcPct val="110000"/>
                  </a:lnSpc>
                  <a:spcBef>
                    <a:spcPts val="1000"/>
                  </a:spcBef>
                  <a:buFont typeface="Arial" panose="020B0604020202020204" pitchFamily="34" charset="0"/>
                  <a:buChar char="•"/>
                </a:pPr>
                <a:r>
                  <a:rPr lang="it-IT" sz="2300" dirty="0">
                    <a:latin typeface="Avenir Book" panose="02000503020000020003" pitchFamily="2" charset="0"/>
                  </a:rPr>
                  <a:t> </a:t>
                </a:r>
              </a:p>
              <a:p>
                <a:pPr>
                  <a:lnSpc>
                    <a:spcPct val="110000"/>
                  </a:lnSpc>
                  <a:spcBef>
                    <a:spcPts val="1000"/>
                  </a:spcBef>
                </a:pPr>
                <a:endParaRPr lang="it-IT" sz="2300" dirty="0">
                  <a:latin typeface="Avenir Book" panose="02000503020000020003" pitchFamily="2" charset="0"/>
                </a:endParaRPr>
              </a:p>
              <a:p>
                <a:pPr marL="228600" indent="-228600">
                  <a:lnSpc>
                    <a:spcPct val="110000"/>
                  </a:lnSpc>
                  <a:spcBef>
                    <a:spcPts val="1000"/>
                  </a:spcBef>
                  <a:buFont typeface="Arial" panose="020B0604020202020204" pitchFamily="34" charset="0"/>
                  <a:buChar char="•"/>
                </a:pPr>
                <a:r>
                  <a:rPr lang="it-IT" sz="2300" dirty="0">
                    <a:latin typeface="Avenir Book" panose="02000503020000020003" pitchFamily="2" charset="0"/>
                  </a:rPr>
                  <a:t> </a:t>
                </a:r>
              </a:p>
              <a:p>
                <a:pPr>
                  <a:lnSpc>
                    <a:spcPct val="110000"/>
                  </a:lnSpc>
                  <a:spcBef>
                    <a:spcPts val="1000"/>
                  </a:spcBef>
                </a:pPr>
                <a:endParaRPr lang="it-IT" sz="2300" dirty="0">
                  <a:latin typeface="Avenir Book" panose="02000503020000020003" pitchFamily="2" charset="0"/>
                </a:endParaRPr>
              </a:p>
              <a:p>
                <a:pPr>
                  <a:lnSpc>
                    <a:spcPct val="110000"/>
                  </a:lnSpc>
                  <a:spcBef>
                    <a:spcPts val="1000"/>
                  </a:spcBef>
                </a:pPr>
                <a:endParaRPr lang="it-IT" sz="1400" dirty="0">
                  <a:latin typeface="Avenir Book" panose="02000503020000020003" pitchFamily="2" charset="0"/>
                </a:endParaRPr>
              </a:p>
              <a:p>
                <a:pPr>
                  <a:lnSpc>
                    <a:spcPct val="110000"/>
                  </a:lnSpc>
                  <a:spcBef>
                    <a:spcPts val="1000"/>
                  </a:spcBef>
                </a:pPr>
                <a:endParaRPr lang="it-IT" sz="2300" dirty="0">
                  <a:latin typeface="Avenir Book" panose="02000503020000020003" pitchFamily="2" charset="0"/>
                </a:endParaRPr>
              </a:p>
              <a:p>
                <a:pPr>
                  <a:lnSpc>
                    <a:spcPct val="110000"/>
                  </a:lnSpc>
                  <a:spcBef>
                    <a:spcPts val="1000"/>
                  </a:spcBef>
                </a:pPr>
                <a:endParaRPr lang="it-IT" sz="1400" dirty="0">
                  <a:latin typeface="Avenir Book" panose="02000503020000020003" pitchFamily="2" charset="0"/>
                </a:endParaRPr>
              </a:p>
              <a:p>
                <a:pPr marL="228600" indent="-228600">
                  <a:lnSpc>
                    <a:spcPct val="110000"/>
                  </a:lnSpc>
                  <a:spcBef>
                    <a:spcPts val="1000"/>
                  </a:spcBef>
                  <a:buFont typeface="Arial" panose="020B0604020202020204" pitchFamily="34" charset="0"/>
                  <a:buChar char="•"/>
                </a:pPr>
                <a:endParaRPr lang="it-IT" sz="2300" dirty="0">
                  <a:latin typeface="Avenir Book" panose="02000503020000020003" pitchFamily="2" charset="0"/>
                </a:endParaRPr>
              </a:p>
              <a:p>
                <a:pPr marL="228600" indent="-228600">
                  <a:lnSpc>
                    <a:spcPct val="110000"/>
                  </a:lnSpc>
                  <a:spcBef>
                    <a:spcPts val="1000"/>
                  </a:spcBef>
                  <a:buFont typeface="Arial" panose="020B0604020202020204" pitchFamily="34" charset="0"/>
                  <a:buChar char="•"/>
                </a:pPr>
                <a:endParaRPr lang="en-US" sz="1400" dirty="0">
                  <a:latin typeface="Avenir Book" panose="02000503020000020003" pitchFamily="2" charset="0"/>
                  <a:sym typeface="Wingdings" pitchFamily="2" charset="2"/>
                </a:endParaRPr>
              </a:p>
              <a:p>
                <a:pPr marL="228600" indent="-228600">
                  <a:lnSpc>
                    <a:spcPct val="110000"/>
                  </a:lnSpc>
                  <a:spcBef>
                    <a:spcPts val="1000"/>
                  </a:spcBef>
                  <a:buFont typeface="Arial" panose="020B0604020202020204" pitchFamily="34" charset="0"/>
                  <a:buChar char="•"/>
                </a:pPr>
                <a:endParaRPr lang="en-US" sz="1400" dirty="0">
                  <a:latin typeface="Avenir Book" panose="02000503020000020003" pitchFamily="2" charset="0"/>
                  <a:sym typeface="Wingdings" pitchFamily="2" charset="2"/>
                </a:endParaRPr>
              </a:p>
              <a:p>
                <a:pPr>
                  <a:lnSpc>
                    <a:spcPct val="110000"/>
                  </a:lnSpc>
                  <a:spcBef>
                    <a:spcPts val="1000"/>
                  </a:spcBef>
                </a:pPr>
                <a:endParaRPr lang="en-US" sz="1400" dirty="0">
                  <a:latin typeface="Avenir Book" panose="02000503020000020003" pitchFamily="2" charset="0"/>
                </a:endParaRPr>
              </a:p>
            </p:txBody>
          </p:sp>
        </mc:Choice>
        <mc:Fallback xmlns="">
          <p:sp>
            <p:nvSpPr>
              <p:cNvPr id="4" name="CasellaDiTesto 3">
                <a:extLst>
                  <a:ext uri="{FF2B5EF4-FFF2-40B4-BE49-F238E27FC236}">
                    <a16:creationId xmlns:a16="http://schemas.microsoft.com/office/drawing/2014/main" id="{434A88D8-056E-65B2-2DC0-D803A6BFA272}"/>
                  </a:ext>
                </a:extLst>
              </p:cNvPr>
              <p:cNvSpPr txBox="1">
                <a:spLocks noRot="1" noChangeAspect="1" noMove="1" noResize="1" noEditPoints="1" noAdjustHandles="1" noChangeArrowheads="1" noChangeShapeType="1" noTextEdit="1"/>
              </p:cNvSpPr>
              <p:nvPr/>
            </p:nvSpPr>
            <p:spPr>
              <a:xfrm>
                <a:off x="4256691" y="256673"/>
                <a:ext cx="7742804" cy="6948167"/>
              </a:xfrm>
              <a:prstGeom prst="rect">
                <a:avLst/>
              </a:prstGeom>
              <a:blipFill>
                <a:blip r:embed="rId3"/>
                <a:stretch>
                  <a:fillRect l="-492" t="-547"/>
                </a:stretch>
              </a:blipFill>
            </p:spPr>
            <p:txBody>
              <a:bodyPr/>
              <a:lstStyle/>
              <a:p>
                <a:r>
                  <a:rPr lang="it-IT">
                    <a:noFill/>
                  </a:rPr>
                  <a:t> </a:t>
                </a:r>
              </a:p>
            </p:txBody>
          </p:sp>
        </mc:Fallback>
      </mc:AlternateContent>
      <p:pic>
        <p:nvPicPr>
          <p:cNvPr id="5" name="Immagine 4">
            <a:extLst>
              <a:ext uri="{FF2B5EF4-FFF2-40B4-BE49-F238E27FC236}">
                <a16:creationId xmlns:a16="http://schemas.microsoft.com/office/drawing/2014/main" id="{6C38C56E-38E3-906D-6BB2-A50B5DE7D340}"/>
              </a:ext>
            </a:extLst>
          </p:cNvPr>
          <p:cNvPicPr>
            <a:picLocks noChangeAspect="1"/>
          </p:cNvPicPr>
          <p:nvPr/>
        </p:nvPicPr>
        <p:blipFill>
          <a:blip r:embed="rId4"/>
          <a:stretch>
            <a:fillRect/>
          </a:stretch>
        </p:blipFill>
        <p:spPr>
          <a:xfrm>
            <a:off x="4716933" y="5823475"/>
            <a:ext cx="5124265" cy="892285"/>
          </a:xfrm>
          <a:prstGeom prst="rect">
            <a:avLst/>
          </a:prstGeom>
        </p:spPr>
      </p:pic>
      <p:pic>
        <p:nvPicPr>
          <p:cNvPr id="9" name="Immagine 8">
            <a:extLst>
              <a:ext uri="{FF2B5EF4-FFF2-40B4-BE49-F238E27FC236}">
                <a16:creationId xmlns:a16="http://schemas.microsoft.com/office/drawing/2014/main" id="{080E3562-3593-29C6-CDF3-B5F7EEBE36C3}"/>
              </a:ext>
            </a:extLst>
          </p:cNvPr>
          <p:cNvPicPr>
            <a:picLocks noChangeAspect="1"/>
          </p:cNvPicPr>
          <p:nvPr/>
        </p:nvPicPr>
        <p:blipFill>
          <a:blip r:embed="rId5"/>
          <a:stretch>
            <a:fillRect/>
          </a:stretch>
        </p:blipFill>
        <p:spPr>
          <a:xfrm>
            <a:off x="4906120" y="5334202"/>
            <a:ext cx="3041914" cy="493986"/>
          </a:xfrm>
          <a:prstGeom prst="rect">
            <a:avLst/>
          </a:prstGeom>
        </p:spPr>
      </p:pic>
    </p:spTree>
    <p:extLst>
      <p:ext uri="{BB962C8B-B14F-4D97-AF65-F5344CB8AC3E}">
        <p14:creationId xmlns:p14="http://schemas.microsoft.com/office/powerpoint/2010/main" val="3463232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05990-CA47-B6BA-C9A5-F00F5A3AD1C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D5B4BE2-9554-7C1D-80E5-104221A80D2B}"/>
              </a:ext>
            </a:extLst>
          </p:cNvPr>
          <p:cNvSpPr>
            <a:spLocks noGrp="1"/>
          </p:cNvSpPr>
          <p:nvPr>
            <p:ph type="ctrTitle"/>
          </p:nvPr>
        </p:nvSpPr>
        <p:spPr>
          <a:xfrm>
            <a:off x="7168896" y="1129554"/>
            <a:ext cx="4361688" cy="3475236"/>
          </a:xfrm>
        </p:spPr>
        <p:txBody>
          <a:bodyPr vert="horz" lIns="91440" tIns="45720" rIns="91440" bIns="45720" rtlCol="0" anchor="b">
            <a:normAutofit/>
          </a:bodyPr>
          <a:lstStyle/>
          <a:p>
            <a:r>
              <a:rPr lang="en-US" sz="3200" dirty="0">
                <a:latin typeface="Arial Rounded MT Bold" panose="020F0704030504030204" pitchFamily="34" charset="77"/>
              </a:rPr>
              <a:t>La </a:t>
            </a:r>
            <a:r>
              <a:rPr lang="en-US" sz="3200" dirty="0" err="1">
                <a:latin typeface="Arial Rounded MT Bold" panose="020F0704030504030204" pitchFamily="34" charset="77"/>
              </a:rPr>
              <a:t>distribuzione</a:t>
            </a:r>
            <a:r>
              <a:rPr lang="en-US" sz="3200" dirty="0">
                <a:latin typeface="Arial Rounded MT Bold" panose="020F0704030504030204" pitchFamily="34" charset="77"/>
              </a:rPr>
              <a:t> </a:t>
            </a:r>
            <a:r>
              <a:rPr lang="en-US" sz="3200" dirty="0" err="1">
                <a:latin typeface="Arial Rounded MT Bold" panose="020F0704030504030204" pitchFamily="34" charset="77"/>
              </a:rPr>
              <a:t>geografica</a:t>
            </a:r>
            <a:r>
              <a:rPr lang="en-US" sz="3200" dirty="0">
                <a:latin typeface="Arial Rounded MT Bold" panose="020F0704030504030204" pitchFamily="34" charset="77"/>
              </a:rPr>
              <a:t> degli </a:t>
            </a:r>
            <a:r>
              <a:rPr lang="en-US" sz="3200" dirty="0" err="1">
                <a:latin typeface="Arial Rounded MT Bold" panose="020F0704030504030204" pitchFamily="34" charset="77"/>
              </a:rPr>
              <a:t>indicatori</a:t>
            </a:r>
            <a:r>
              <a:rPr lang="en-US" sz="3200" dirty="0">
                <a:latin typeface="Arial Rounded MT Bold" panose="020F0704030504030204" pitchFamily="34" charset="77"/>
              </a:rPr>
              <a:t> </a:t>
            </a:r>
            <a:r>
              <a:rPr lang="en-US" sz="3200" dirty="0" err="1">
                <a:latin typeface="Arial Rounded MT Bold" panose="020F0704030504030204" pitchFamily="34" charset="77"/>
              </a:rPr>
              <a:t>ambientali</a:t>
            </a:r>
            <a:endParaRPr lang="en-US" sz="3200" dirty="0">
              <a:latin typeface="Arial Rounded MT Bold" panose="020F0704030504030204" pitchFamily="34" charset="77"/>
            </a:endParaRPr>
          </a:p>
        </p:txBody>
      </p:sp>
      <p:pic>
        <p:nvPicPr>
          <p:cNvPr id="4" name="Immagine 3">
            <a:extLst>
              <a:ext uri="{FF2B5EF4-FFF2-40B4-BE49-F238E27FC236}">
                <a16:creationId xmlns:a16="http://schemas.microsoft.com/office/drawing/2014/main" id="{E1FA0B0F-5B03-2A20-0928-258B7CF4C59B}"/>
              </a:ext>
            </a:extLst>
          </p:cNvPr>
          <p:cNvPicPr>
            <a:picLocks noChangeAspect="1"/>
          </p:cNvPicPr>
          <p:nvPr/>
        </p:nvPicPr>
        <p:blipFill>
          <a:blip r:embed="rId3"/>
          <a:stretch>
            <a:fillRect/>
          </a:stretch>
        </p:blipFill>
        <p:spPr>
          <a:xfrm>
            <a:off x="245624" y="141887"/>
            <a:ext cx="5426912" cy="6621517"/>
          </a:xfrm>
          <a:prstGeom prst="rect">
            <a:avLst/>
          </a:prstGeom>
          <a:noFill/>
        </p:spPr>
      </p:pic>
    </p:spTree>
    <p:extLst>
      <p:ext uri="{BB962C8B-B14F-4D97-AF65-F5344CB8AC3E}">
        <p14:creationId xmlns:p14="http://schemas.microsoft.com/office/powerpoint/2010/main" val="232526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EFF5-2E28-40C6-BFB2-FD598E37CA7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BF1BF4F-B2C9-13E0-59C6-CE4DC239525C}"/>
              </a:ext>
            </a:extLst>
          </p:cNvPr>
          <p:cNvSpPr>
            <a:spLocks noGrp="1"/>
          </p:cNvSpPr>
          <p:nvPr>
            <p:ph type="title"/>
          </p:nvPr>
        </p:nvSpPr>
        <p:spPr>
          <a:xfrm>
            <a:off x="147145" y="151805"/>
            <a:ext cx="5559972" cy="1866181"/>
          </a:xfrm>
        </p:spPr>
        <p:txBody>
          <a:bodyPr vert="horz" lIns="91440" tIns="45720" rIns="91440" bIns="45720" rtlCol="0" anchor="t">
            <a:normAutofit/>
          </a:bodyPr>
          <a:lstStyle/>
          <a:p>
            <a:r>
              <a:rPr lang="en-US" sz="3200" dirty="0">
                <a:latin typeface="Arial Rounded MT Bold" panose="020F0704030504030204" pitchFamily="34" charset="77"/>
              </a:rPr>
              <a:t>La </a:t>
            </a:r>
            <a:r>
              <a:rPr lang="en-US" sz="3200" dirty="0" err="1">
                <a:latin typeface="Arial Rounded MT Bold" panose="020F0704030504030204" pitchFamily="34" charset="77"/>
              </a:rPr>
              <a:t>distribuzione</a:t>
            </a:r>
            <a:r>
              <a:rPr lang="en-US" sz="3200" dirty="0">
                <a:latin typeface="Arial Rounded MT Bold" panose="020F0704030504030204" pitchFamily="34" charset="77"/>
              </a:rPr>
              <a:t> </a:t>
            </a:r>
            <a:r>
              <a:rPr lang="en-US" sz="3200" dirty="0" err="1">
                <a:latin typeface="Arial Rounded MT Bold" panose="020F0704030504030204" pitchFamily="34" charset="77"/>
              </a:rPr>
              <a:t>spaziale</a:t>
            </a:r>
            <a:r>
              <a:rPr lang="en-US" sz="3200" dirty="0">
                <a:latin typeface="Arial Rounded MT Bold" panose="020F0704030504030204" pitchFamily="34" charset="77"/>
              </a:rPr>
              <a:t> della </a:t>
            </a:r>
            <a:r>
              <a:rPr lang="en-US" sz="3200" dirty="0" err="1">
                <a:latin typeface="Arial Rounded MT Bold" panose="020F0704030504030204" pitchFamily="34" charset="77"/>
              </a:rPr>
              <a:t>vulnerabilità</a:t>
            </a:r>
            <a:r>
              <a:rPr lang="en-US" sz="3200" dirty="0">
                <a:latin typeface="Arial Rounded MT Bold" panose="020F0704030504030204" pitchFamily="34" charset="77"/>
              </a:rPr>
              <a:t> </a:t>
            </a:r>
            <a:r>
              <a:rPr lang="en-US" sz="3200" dirty="0" err="1">
                <a:latin typeface="Arial Rounded MT Bold" panose="020F0704030504030204" pitchFamily="34" charset="77"/>
              </a:rPr>
              <a:t>ambientale</a:t>
            </a:r>
            <a:r>
              <a:rPr lang="en-US" sz="3200" dirty="0">
                <a:latin typeface="Arial Rounded MT Bold" panose="020F0704030504030204" pitchFamily="34" charset="77"/>
              </a:rPr>
              <a:t> (SEVI)</a:t>
            </a:r>
          </a:p>
        </p:txBody>
      </p:sp>
      <p:pic>
        <p:nvPicPr>
          <p:cNvPr id="7" name="Immagine 6">
            <a:extLst>
              <a:ext uri="{FF2B5EF4-FFF2-40B4-BE49-F238E27FC236}">
                <a16:creationId xmlns:a16="http://schemas.microsoft.com/office/drawing/2014/main" id="{205A1E49-46A9-0608-46E2-86354E9E09C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9269" y="136039"/>
            <a:ext cx="5437420" cy="6611604"/>
          </a:xfrm>
          <a:prstGeom prst="rect">
            <a:avLst/>
          </a:prstGeom>
        </p:spPr>
      </p:pic>
      <p:pic>
        <p:nvPicPr>
          <p:cNvPr id="8" name="Immagine 7">
            <a:extLst>
              <a:ext uri="{FF2B5EF4-FFF2-40B4-BE49-F238E27FC236}">
                <a16:creationId xmlns:a16="http://schemas.microsoft.com/office/drawing/2014/main" id="{94CF727D-3024-34A0-9BFA-BF4A543C30EE}"/>
              </a:ext>
            </a:extLst>
          </p:cNvPr>
          <p:cNvPicPr>
            <a:picLocks noChangeAspect="1"/>
          </p:cNvPicPr>
          <p:nvPr/>
        </p:nvPicPr>
        <p:blipFill>
          <a:blip r:embed="rId4"/>
          <a:stretch>
            <a:fillRect/>
          </a:stretch>
        </p:blipFill>
        <p:spPr>
          <a:xfrm>
            <a:off x="269065" y="3783725"/>
            <a:ext cx="4922111" cy="2667866"/>
          </a:xfrm>
          <a:prstGeom prst="rect">
            <a:avLst/>
          </a:prstGeom>
        </p:spPr>
      </p:pic>
      <p:pic>
        <p:nvPicPr>
          <p:cNvPr id="10" name="Immagine 9">
            <a:extLst>
              <a:ext uri="{FF2B5EF4-FFF2-40B4-BE49-F238E27FC236}">
                <a16:creationId xmlns:a16="http://schemas.microsoft.com/office/drawing/2014/main" id="{648350C7-41EA-56D5-D2AD-204F2D42B39C}"/>
              </a:ext>
            </a:extLst>
          </p:cNvPr>
          <p:cNvPicPr>
            <a:picLocks noChangeAspect="1"/>
          </p:cNvPicPr>
          <p:nvPr/>
        </p:nvPicPr>
        <p:blipFill>
          <a:blip r:embed="rId5"/>
          <a:stretch>
            <a:fillRect/>
          </a:stretch>
        </p:blipFill>
        <p:spPr>
          <a:xfrm>
            <a:off x="200635" y="2292984"/>
            <a:ext cx="5006307" cy="1717039"/>
          </a:xfrm>
          <a:prstGeom prst="rect">
            <a:avLst/>
          </a:prstGeom>
        </p:spPr>
      </p:pic>
      <p:sp>
        <p:nvSpPr>
          <p:cNvPr id="13" name="Rettangolo 12">
            <a:extLst>
              <a:ext uri="{FF2B5EF4-FFF2-40B4-BE49-F238E27FC236}">
                <a16:creationId xmlns:a16="http://schemas.microsoft.com/office/drawing/2014/main" id="{2B31D615-734B-DF76-86CF-2DF20636BF70}"/>
              </a:ext>
            </a:extLst>
          </p:cNvPr>
          <p:cNvSpPr/>
          <p:nvPr/>
        </p:nvSpPr>
        <p:spPr>
          <a:xfrm>
            <a:off x="158703" y="5376041"/>
            <a:ext cx="4922110" cy="425669"/>
          </a:xfrm>
          <a:custGeom>
            <a:avLst/>
            <a:gdLst>
              <a:gd name="csX0" fmla="*/ 0 w 4922110"/>
              <a:gd name="csY0" fmla="*/ 0 h 425669"/>
              <a:gd name="csX1" fmla="*/ 448459 w 4922110"/>
              <a:gd name="csY1" fmla="*/ 0 h 425669"/>
              <a:gd name="csX2" fmla="*/ 946139 w 4922110"/>
              <a:gd name="csY2" fmla="*/ 0 h 425669"/>
              <a:gd name="csX3" fmla="*/ 1394598 w 4922110"/>
              <a:gd name="csY3" fmla="*/ 0 h 425669"/>
              <a:gd name="csX4" fmla="*/ 1990720 w 4922110"/>
              <a:gd name="csY4" fmla="*/ 0 h 425669"/>
              <a:gd name="csX5" fmla="*/ 2537621 w 4922110"/>
              <a:gd name="csY5" fmla="*/ 0 h 425669"/>
              <a:gd name="csX6" fmla="*/ 3084522 w 4922110"/>
              <a:gd name="csY6" fmla="*/ 0 h 425669"/>
              <a:gd name="csX7" fmla="*/ 3729866 w 4922110"/>
              <a:gd name="csY7" fmla="*/ 0 h 425669"/>
              <a:gd name="csX8" fmla="*/ 4325988 w 4922110"/>
              <a:gd name="csY8" fmla="*/ 0 h 425669"/>
              <a:gd name="csX9" fmla="*/ 4922110 w 4922110"/>
              <a:gd name="csY9" fmla="*/ 0 h 425669"/>
              <a:gd name="csX10" fmla="*/ 4922110 w 4922110"/>
              <a:gd name="csY10" fmla="*/ 425669 h 425669"/>
              <a:gd name="csX11" fmla="*/ 4522872 w 4922110"/>
              <a:gd name="csY11" fmla="*/ 425669 h 425669"/>
              <a:gd name="csX12" fmla="*/ 4074413 w 4922110"/>
              <a:gd name="csY12" fmla="*/ 425669 h 425669"/>
              <a:gd name="csX13" fmla="*/ 3478291 w 4922110"/>
              <a:gd name="csY13" fmla="*/ 425669 h 425669"/>
              <a:gd name="csX14" fmla="*/ 2832948 w 4922110"/>
              <a:gd name="csY14" fmla="*/ 425669 h 425669"/>
              <a:gd name="csX15" fmla="*/ 2335268 w 4922110"/>
              <a:gd name="csY15" fmla="*/ 425669 h 425669"/>
              <a:gd name="csX16" fmla="*/ 1689924 w 4922110"/>
              <a:gd name="csY16" fmla="*/ 425669 h 425669"/>
              <a:gd name="csX17" fmla="*/ 1241466 w 4922110"/>
              <a:gd name="csY17" fmla="*/ 425669 h 425669"/>
              <a:gd name="csX18" fmla="*/ 842228 w 4922110"/>
              <a:gd name="csY18" fmla="*/ 425669 h 425669"/>
              <a:gd name="csX19" fmla="*/ 0 w 4922110"/>
              <a:gd name="csY19" fmla="*/ 425669 h 425669"/>
              <a:gd name="csX20" fmla="*/ 0 w 4922110"/>
              <a:gd name="csY20" fmla="*/ 0 h 4256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922110" h="425669" fill="none" extrusionOk="0">
                <a:moveTo>
                  <a:pt x="0" y="0"/>
                </a:moveTo>
                <a:cubicBezTo>
                  <a:pt x="137048" y="-40485"/>
                  <a:pt x="300401" y="25523"/>
                  <a:pt x="448459" y="0"/>
                </a:cubicBezTo>
                <a:cubicBezTo>
                  <a:pt x="596517" y="-25523"/>
                  <a:pt x="804886" y="10107"/>
                  <a:pt x="946139" y="0"/>
                </a:cubicBezTo>
                <a:cubicBezTo>
                  <a:pt x="1087392" y="-10107"/>
                  <a:pt x="1210946" y="25384"/>
                  <a:pt x="1394598" y="0"/>
                </a:cubicBezTo>
                <a:cubicBezTo>
                  <a:pt x="1578250" y="-25384"/>
                  <a:pt x="1801239" y="57692"/>
                  <a:pt x="1990720" y="0"/>
                </a:cubicBezTo>
                <a:cubicBezTo>
                  <a:pt x="2180201" y="-57692"/>
                  <a:pt x="2383917" y="26232"/>
                  <a:pt x="2537621" y="0"/>
                </a:cubicBezTo>
                <a:cubicBezTo>
                  <a:pt x="2691325" y="-26232"/>
                  <a:pt x="2901694" y="63395"/>
                  <a:pt x="3084522" y="0"/>
                </a:cubicBezTo>
                <a:cubicBezTo>
                  <a:pt x="3267350" y="-63395"/>
                  <a:pt x="3527631" y="60291"/>
                  <a:pt x="3729866" y="0"/>
                </a:cubicBezTo>
                <a:cubicBezTo>
                  <a:pt x="3932101" y="-60291"/>
                  <a:pt x="4058452" y="13536"/>
                  <a:pt x="4325988" y="0"/>
                </a:cubicBezTo>
                <a:cubicBezTo>
                  <a:pt x="4593524" y="-13536"/>
                  <a:pt x="4714140" y="8873"/>
                  <a:pt x="4922110" y="0"/>
                </a:cubicBezTo>
                <a:cubicBezTo>
                  <a:pt x="4963532" y="90085"/>
                  <a:pt x="4901183" y="271574"/>
                  <a:pt x="4922110" y="425669"/>
                </a:cubicBezTo>
                <a:cubicBezTo>
                  <a:pt x="4797452" y="439979"/>
                  <a:pt x="4659446" y="414605"/>
                  <a:pt x="4522872" y="425669"/>
                </a:cubicBezTo>
                <a:cubicBezTo>
                  <a:pt x="4386298" y="436733"/>
                  <a:pt x="4200803" y="408254"/>
                  <a:pt x="4074413" y="425669"/>
                </a:cubicBezTo>
                <a:cubicBezTo>
                  <a:pt x="3948023" y="443084"/>
                  <a:pt x="3604090" y="420084"/>
                  <a:pt x="3478291" y="425669"/>
                </a:cubicBezTo>
                <a:cubicBezTo>
                  <a:pt x="3352492" y="431254"/>
                  <a:pt x="3059282" y="386980"/>
                  <a:pt x="2832948" y="425669"/>
                </a:cubicBezTo>
                <a:cubicBezTo>
                  <a:pt x="2606614" y="464358"/>
                  <a:pt x="2486451" y="416230"/>
                  <a:pt x="2335268" y="425669"/>
                </a:cubicBezTo>
                <a:cubicBezTo>
                  <a:pt x="2184085" y="435108"/>
                  <a:pt x="1924646" y="405958"/>
                  <a:pt x="1689924" y="425669"/>
                </a:cubicBezTo>
                <a:cubicBezTo>
                  <a:pt x="1455202" y="445380"/>
                  <a:pt x="1440282" y="417506"/>
                  <a:pt x="1241466" y="425669"/>
                </a:cubicBezTo>
                <a:cubicBezTo>
                  <a:pt x="1042650" y="433832"/>
                  <a:pt x="992681" y="392156"/>
                  <a:pt x="842228" y="425669"/>
                </a:cubicBezTo>
                <a:cubicBezTo>
                  <a:pt x="691775" y="459182"/>
                  <a:pt x="358046" y="370715"/>
                  <a:pt x="0" y="425669"/>
                </a:cubicBezTo>
                <a:cubicBezTo>
                  <a:pt x="-24518" y="223876"/>
                  <a:pt x="18485" y="100621"/>
                  <a:pt x="0" y="0"/>
                </a:cubicBezTo>
                <a:close/>
              </a:path>
              <a:path w="4922110" h="425669" stroke="0" extrusionOk="0">
                <a:moveTo>
                  <a:pt x="0" y="0"/>
                </a:moveTo>
                <a:cubicBezTo>
                  <a:pt x="106296" y="-16794"/>
                  <a:pt x="277957" y="5459"/>
                  <a:pt x="497680" y="0"/>
                </a:cubicBezTo>
                <a:cubicBezTo>
                  <a:pt x="717403" y="-5459"/>
                  <a:pt x="763224" y="27617"/>
                  <a:pt x="896918" y="0"/>
                </a:cubicBezTo>
                <a:cubicBezTo>
                  <a:pt x="1030612" y="-27617"/>
                  <a:pt x="1302556" y="17408"/>
                  <a:pt x="1542261" y="0"/>
                </a:cubicBezTo>
                <a:cubicBezTo>
                  <a:pt x="1781966" y="-17408"/>
                  <a:pt x="1906527" y="59368"/>
                  <a:pt x="2039941" y="0"/>
                </a:cubicBezTo>
                <a:cubicBezTo>
                  <a:pt x="2173355" y="-59368"/>
                  <a:pt x="2420101" y="11271"/>
                  <a:pt x="2537621" y="0"/>
                </a:cubicBezTo>
                <a:cubicBezTo>
                  <a:pt x="2655141" y="-11271"/>
                  <a:pt x="2880087" y="47020"/>
                  <a:pt x="3182964" y="0"/>
                </a:cubicBezTo>
                <a:cubicBezTo>
                  <a:pt x="3485841" y="-47020"/>
                  <a:pt x="3478430" y="48114"/>
                  <a:pt x="3631423" y="0"/>
                </a:cubicBezTo>
                <a:cubicBezTo>
                  <a:pt x="3784416" y="-48114"/>
                  <a:pt x="3964176" y="28975"/>
                  <a:pt x="4276767" y="0"/>
                </a:cubicBezTo>
                <a:cubicBezTo>
                  <a:pt x="4589358" y="-28975"/>
                  <a:pt x="4606483" y="41241"/>
                  <a:pt x="4922110" y="0"/>
                </a:cubicBezTo>
                <a:cubicBezTo>
                  <a:pt x="4925783" y="96765"/>
                  <a:pt x="4921866" y="335574"/>
                  <a:pt x="4922110" y="425669"/>
                </a:cubicBezTo>
                <a:cubicBezTo>
                  <a:pt x="4720787" y="444642"/>
                  <a:pt x="4552621" y="396681"/>
                  <a:pt x="4375209" y="425669"/>
                </a:cubicBezTo>
                <a:cubicBezTo>
                  <a:pt x="4197797" y="454657"/>
                  <a:pt x="3998866" y="383515"/>
                  <a:pt x="3877529" y="425669"/>
                </a:cubicBezTo>
                <a:cubicBezTo>
                  <a:pt x="3756192" y="467823"/>
                  <a:pt x="3488086" y="359675"/>
                  <a:pt x="3232186" y="425669"/>
                </a:cubicBezTo>
                <a:cubicBezTo>
                  <a:pt x="2976286" y="491663"/>
                  <a:pt x="2734417" y="366970"/>
                  <a:pt x="2586842" y="425669"/>
                </a:cubicBezTo>
                <a:cubicBezTo>
                  <a:pt x="2439267" y="484368"/>
                  <a:pt x="2328082" y="394327"/>
                  <a:pt x="2138383" y="425669"/>
                </a:cubicBezTo>
                <a:cubicBezTo>
                  <a:pt x="1948684" y="457011"/>
                  <a:pt x="1758798" y="399788"/>
                  <a:pt x="1591482" y="425669"/>
                </a:cubicBezTo>
                <a:cubicBezTo>
                  <a:pt x="1424166" y="451550"/>
                  <a:pt x="1194354" y="354018"/>
                  <a:pt x="946139" y="425669"/>
                </a:cubicBezTo>
                <a:cubicBezTo>
                  <a:pt x="697924" y="497320"/>
                  <a:pt x="252037" y="365277"/>
                  <a:pt x="0" y="425669"/>
                </a:cubicBezTo>
                <a:cubicBezTo>
                  <a:pt x="-10022" y="296094"/>
                  <a:pt x="18334" y="111133"/>
                  <a:pt x="0" y="0"/>
                </a:cubicBezTo>
                <a:close/>
              </a:path>
            </a:pathLst>
          </a:custGeom>
          <a:solidFill>
            <a:srgbClr val="E15C3D">
              <a:alpha val="23529"/>
            </a:srgbClr>
          </a:solidFill>
          <a:ln w="28575">
            <a:no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953063691"/>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id="{83D43F4A-02D5-42AD-9542-27487597C212}" vid="{14154C61-C2E2-42F2-9833-4EC39495D4C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1097</TotalTime>
  <Words>2500</Words>
  <Application>Microsoft Macintosh PowerPoint</Application>
  <PresentationFormat>Widescreen</PresentationFormat>
  <Paragraphs>189</Paragraphs>
  <Slides>16</Slides>
  <Notes>16</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16</vt:i4>
      </vt:variant>
    </vt:vector>
  </HeadingPairs>
  <TitlesOfParts>
    <vt:vector size="26" baseType="lpstr">
      <vt:lpstr>Aptos</vt:lpstr>
      <vt:lpstr>Arial</vt:lpstr>
      <vt:lpstr>Arial Rounded MT Bold</vt:lpstr>
      <vt:lpstr>Avenir Book</vt:lpstr>
      <vt:lpstr>Avenir Light</vt:lpstr>
      <vt:lpstr>Avenir Medium</vt:lpstr>
      <vt:lpstr>Cambria Math</vt:lpstr>
      <vt:lpstr>Garamond</vt:lpstr>
      <vt:lpstr>Neue Haas Grotesk Text Pro</vt:lpstr>
      <vt:lpstr>Helena</vt:lpstr>
      <vt:lpstr>La vulnerabilità ambientale  della montagna italiana e le sue determinanti socioeconomiche</vt:lpstr>
      <vt:lpstr>Sommario</vt:lpstr>
      <vt:lpstr>Perchè occuparsi di vulnerabilità e aree montane?</vt:lpstr>
      <vt:lpstr>Perchè occuparsi di vulnerabilità e aree montane?</vt:lpstr>
      <vt:lpstr>Obiettivi</vt:lpstr>
      <vt:lpstr>I dati</vt:lpstr>
      <vt:lpstr>Gli indici e il modello spaziale econometrico</vt:lpstr>
      <vt:lpstr>La distribuzione geografica degli indicatori ambientali</vt:lpstr>
      <vt:lpstr>La distribuzione spaziale della vulnerabilità ambientale (SEVI)</vt:lpstr>
      <vt:lpstr>Gli indici demografici e socioeconomici </vt:lpstr>
      <vt:lpstr>La distribuzione spaziale degli indici demografici e socioeconomici </vt:lpstr>
      <vt:lpstr>I risultati del modello di regressione spaziale</vt:lpstr>
      <vt:lpstr>Quali  elementi di sintesi?</vt:lpstr>
      <vt:lpstr>Quali considerazioni di policy?</vt:lpstr>
      <vt:lpstr>Quali considerazioni di policy?</vt:lpstr>
      <vt:lpstr>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Aurora Cavallo</dc:creator>
  <cp:lastModifiedBy>Aurora Cavallo</cp:lastModifiedBy>
  <cp:revision>108</cp:revision>
  <dcterms:created xsi:type="dcterms:W3CDTF">2026-03-12T10:33:51Z</dcterms:created>
  <dcterms:modified xsi:type="dcterms:W3CDTF">2026-03-27T07:52:55Z</dcterms:modified>
</cp:coreProperties>
</file>