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57" r:id="rId5"/>
    <p:sldId id="260"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75"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1E2D"/>
    <a:srgbClr val="06824D"/>
    <a:srgbClr val="1482C5"/>
    <a:srgbClr val="108170"/>
    <a:srgbClr val="104C19"/>
    <a:srgbClr val="FF990D"/>
    <a:srgbClr val="108281"/>
    <a:srgbClr val="BDCC00"/>
    <a:srgbClr val="FF5531"/>
    <a:srgbClr val="1043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65" autoAdjust="0"/>
    <p:restoredTop sz="74923" autoAdjust="0"/>
  </p:normalViewPr>
  <p:slideViewPr>
    <p:cSldViewPr snapToGrid="0" snapToObjects="1">
      <p:cViewPr>
        <p:scale>
          <a:sx n="90" d="100"/>
          <a:sy n="90" d="100"/>
        </p:scale>
        <p:origin x="216" y="1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53CCFF-DFC2-4706-8532-823E933C3F25}" type="datetimeFigureOut">
              <a:rPr lang="it-IT" smtClean="0"/>
              <a:t>25/03/2026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E8FECA-AA72-4F6B-BF74-7EB45A336FDB}" type="slidenum">
              <a:rPr lang="it-IT" smtClean="0"/>
              <a:t>‹N›</a:t>
            </a:fld>
            <a:endParaRPr lang="it-IT"/>
          </a:p>
        </p:txBody>
      </p:sp>
    </p:spTree>
    <p:extLst>
      <p:ext uri="{BB962C8B-B14F-4D97-AF65-F5344CB8AC3E}">
        <p14:creationId xmlns:p14="http://schemas.microsoft.com/office/powerpoint/2010/main" val="1971129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Desidero innanzitutto ringraziare, anche a nome dei coautori di questo articolo (Felicetta Carillo, Alfonso Scardera e Roberto Henke), la REA, per averci dato l’opportunità di contribuire a questo numero speciale e per averci spronato a riflettere su questo tema che affronta alcuni ambiti di ricerca di Gerardo: le disparità territoriali, il ruolo delle politiche e la necessità di disporre solide basi di dati, la RICA, per disegnare politiche basate sull’evidenza </a:t>
            </a:r>
            <a:endParaRPr lang="en-GB" dirty="0"/>
          </a:p>
          <a:p>
            <a:endParaRPr lang="it-IT" dirty="0"/>
          </a:p>
        </p:txBody>
      </p:sp>
      <p:sp>
        <p:nvSpPr>
          <p:cNvPr id="4" name="Segnaposto numero diapositiva 3"/>
          <p:cNvSpPr>
            <a:spLocks noGrp="1"/>
          </p:cNvSpPr>
          <p:nvPr>
            <p:ph type="sldNum" sz="quarter" idx="5"/>
          </p:nvPr>
        </p:nvSpPr>
        <p:spPr/>
        <p:txBody>
          <a:bodyPr/>
          <a:lstStyle/>
          <a:p>
            <a:fld id="{D1E8FECA-AA72-4F6B-BF74-7EB45A336FDB}" type="slidenum">
              <a:rPr lang="it-IT" smtClean="0"/>
              <a:t>1</a:t>
            </a:fld>
            <a:endParaRPr lang="it-IT"/>
          </a:p>
        </p:txBody>
      </p:sp>
    </p:spTree>
    <p:extLst>
      <p:ext uri="{BB962C8B-B14F-4D97-AF65-F5344CB8AC3E}">
        <p14:creationId xmlns:p14="http://schemas.microsoft.com/office/powerpoint/2010/main" val="3210561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E3EFF-465E-99A2-9905-FD65CEBD2D5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F324780-270C-B2C4-3689-F5B88725F87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D114E4A-086C-774B-E16A-13C2E0277E65}"/>
              </a:ext>
            </a:extLst>
          </p:cNvPr>
          <p:cNvSpPr>
            <a:spLocks noGrp="1"/>
          </p:cNvSpPr>
          <p:nvPr>
            <p:ph type="body" idx="1"/>
          </p:nvPr>
        </p:nvSpPr>
        <p:spPr/>
        <p:txBody>
          <a:bodyPr/>
          <a:lstStyle/>
          <a:p>
            <a:endParaRPr lang="en-GB" dirty="0"/>
          </a:p>
        </p:txBody>
      </p:sp>
      <p:sp>
        <p:nvSpPr>
          <p:cNvPr id="4" name="Segnaposto numero diapositiva 3">
            <a:extLst>
              <a:ext uri="{FF2B5EF4-FFF2-40B4-BE49-F238E27FC236}">
                <a16:creationId xmlns:a16="http://schemas.microsoft.com/office/drawing/2014/main" id="{ECB72710-5E19-0A9A-FC98-382E29F5A8F1}"/>
              </a:ext>
            </a:extLst>
          </p:cNvPr>
          <p:cNvSpPr>
            <a:spLocks noGrp="1"/>
          </p:cNvSpPr>
          <p:nvPr>
            <p:ph type="sldNum" sz="quarter" idx="5"/>
          </p:nvPr>
        </p:nvSpPr>
        <p:spPr/>
        <p:txBody>
          <a:bodyPr/>
          <a:lstStyle/>
          <a:p>
            <a:fld id="{D1E8FECA-AA72-4F6B-BF74-7EB45A336FDB}" type="slidenum">
              <a:rPr lang="it-IT" smtClean="0"/>
              <a:t>10</a:t>
            </a:fld>
            <a:endParaRPr lang="it-IT"/>
          </a:p>
        </p:txBody>
      </p:sp>
    </p:spTree>
    <p:extLst>
      <p:ext uri="{BB962C8B-B14F-4D97-AF65-F5344CB8AC3E}">
        <p14:creationId xmlns:p14="http://schemas.microsoft.com/office/powerpoint/2010/main" val="1053842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91DAB-A6C4-29C7-D96D-727F6B5EECE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361BB13-DF6D-D7B9-A5A0-FC01C78CB44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7BC32BB-E26D-6571-3154-EA7247D73F18}"/>
              </a:ext>
            </a:extLst>
          </p:cNvPr>
          <p:cNvSpPr>
            <a:spLocks noGrp="1"/>
          </p:cNvSpPr>
          <p:nvPr>
            <p:ph type="body" idx="1"/>
          </p:nvPr>
        </p:nvSpPr>
        <p:spPr/>
        <p:txBody>
          <a:bodyPr/>
          <a:lstStyle/>
          <a:p>
            <a:endParaRPr lang="en-GB" dirty="0"/>
          </a:p>
        </p:txBody>
      </p:sp>
      <p:sp>
        <p:nvSpPr>
          <p:cNvPr id="4" name="Segnaposto numero diapositiva 3">
            <a:extLst>
              <a:ext uri="{FF2B5EF4-FFF2-40B4-BE49-F238E27FC236}">
                <a16:creationId xmlns:a16="http://schemas.microsoft.com/office/drawing/2014/main" id="{8F08BCB1-D872-0932-7DB3-01027394EF7E}"/>
              </a:ext>
            </a:extLst>
          </p:cNvPr>
          <p:cNvSpPr>
            <a:spLocks noGrp="1"/>
          </p:cNvSpPr>
          <p:nvPr>
            <p:ph type="sldNum" sz="quarter" idx="5"/>
          </p:nvPr>
        </p:nvSpPr>
        <p:spPr/>
        <p:txBody>
          <a:bodyPr/>
          <a:lstStyle/>
          <a:p>
            <a:fld id="{D1E8FECA-AA72-4F6B-BF74-7EB45A336FDB}" type="slidenum">
              <a:rPr lang="it-IT" smtClean="0"/>
              <a:t>11</a:t>
            </a:fld>
            <a:endParaRPr lang="it-IT"/>
          </a:p>
        </p:txBody>
      </p:sp>
    </p:spTree>
    <p:extLst>
      <p:ext uri="{BB962C8B-B14F-4D97-AF65-F5344CB8AC3E}">
        <p14:creationId xmlns:p14="http://schemas.microsoft.com/office/powerpoint/2010/main" val="201723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latin typeface="Avenir Next LT Pro" panose="020B0504020202020204" pitchFamily="34" charset="0"/>
              </a:rPr>
              <a:t>Scorporando dal reddito netto agricolo il sostegno della PAC, l’effetto di riequilibrio tra macro‑aree appare limitato. I trend del sostegno sono simili tra Nord, Centro e Sud, con scarti di pochi punti, insufficienti a colmare i divari di reddito. In alcuni anni, come il 2020, il sostegno cresce dove cresce anche il reddito (Nord)</a:t>
            </a:r>
            <a:endParaRPr lang="it-IT" sz="1200" dirty="0"/>
          </a:p>
        </p:txBody>
      </p:sp>
      <p:sp>
        <p:nvSpPr>
          <p:cNvPr id="4" name="Segnaposto numero diapositiva 3"/>
          <p:cNvSpPr>
            <a:spLocks noGrp="1"/>
          </p:cNvSpPr>
          <p:nvPr>
            <p:ph type="sldNum" sz="quarter" idx="5"/>
          </p:nvPr>
        </p:nvSpPr>
        <p:spPr/>
        <p:txBody>
          <a:bodyPr/>
          <a:lstStyle/>
          <a:p>
            <a:fld id="{D1E8FECA-AA72-4F6B-BF74-7EB45A336FDB}" type="slidenum">
              <a:rPr lang="it-IT" smtClean="0"/>
              <a:t>12</a:t>
            </a:fld>
            <a:endParaRPr lang="it-IT"/>
          </a:p>
        </p:txBody>
      </p:sp>
    </p:spTree>
    <p:extLst>
      <p:ext uri="{BB962C8B-B14F-4D97-AF65-F5344CB8AC3E}">
        <p14:creationId xmlns:p14="http://schemas.microsoft.com/office/powerpoint/2010/main" val="205286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EA7BE-277C-8CA9-189A-19F31D22333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280BA6A-487E-8F30-2A7E-32F099FB484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2B2BECC-95C1-2FC5-BE67-5118B1DD74C6}"/>
              </a:ext>
            </a:extLst>
          </p:cNvPr>
          <p:cNvSpPr>
            <a:spLocks noGrp="1"/>
          </p:cNvSpPr>
          <p:nvPr>
            <p:ph type="body" idx="1"/>
          </p:nvPr>
        </p:nvSpPr>
        <p:spPr/>
        <p:txBody>
          <a:bodyPr/>
          <a:lstStyle/>
          <a:p>
            <a:endParaRPr lang="en-GB" dirty="0"/>
          </a:p>
        </p:txBody>
      </p:sp>
      <p:sp>
        <p:nvSpPr>
          <p:cNvPr id="4" name="Segnaposto numero diapositiva 3">
            <a:extLst>
              <a:ext uri="{FF2B5EF4-FFF2-40B4-BE49-F238E27FC236}">
                <a16:creationId xmlns:a16="http://schemas.microsoft.com/office/drawing/2014/main" id="{CA7FBA4E-1936-CC57-8ED8-3B8DD7F5CD5F}"/>
              </a:ext>
            </a:extLst>
          </p:cNvPr>
          <p:cNvSpPr>
            <a:spLocks noGrp="1"/>
          </p:cNvSpPr>
          <p:nvPr>
            <p:ph type="sldNum" sz="quarter" idx="5"/>
          </p:nvPr>
        </p:nvSpPr>
        <p:spPr/>
        <p:txBody>
          <a:bodyPr/>
          <a:lstStyle/>
          <a:p>
            <a:fld id="{D1E8FECA-AA72-4F6B-BF74-7EB45A336FDB}" type="slidenum">
              <a:rPr lang="it-IT" smtClean="0"/>
              <a:t>13</a:t>
            </a:fld>
            <a:endParaRPr lang="it-IT"/>
          </a:p>
        </p:txBody>
      </p:sp>
    </p:spTree>
    <p:extLst>
      <p:ext uri="{BB962C8B-B14F-4D97-AF65-F5344CB8AC3E}">
        <p14:creationId xmlns:p14="http://schemas.microsoft.com/office/powerpoint/2010/main" val="2618524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Nella prima regressione presentata nella Tabella 2, il coefficiente del termine costante indica che, nel 2014, il FNVA medio di una piccola azienda agricola situata nel Nord Italia, che non riceve alcun sostegno pubblico e si specializza nella produzione di colture arabili, è di circa 8.500 euro (colonna due). Il passaggio dal 2014 al 2022 ha comportato un incremento medio del FNVA, a parità di altre condizioni, di circa 14.000 euro per azienda, spostando la costante a circa 22.500 euro.</a:t>
            </a:r>
          </a:p>
          <a:p>
            <a:r>
              <a:rPr lang="it-IT" dirty="0"/>
              <a:t>L'ubicazione nell'Italia centrale o meridionale riduce il FNVA stimato medio delle aziende agricole, al netto degli aiuti pubblici. -</a:t>
            </a:r>
            <a:r>
              <a:rPr lang="en-US" sz="1200" b="0" i="0" u="none" strike="noStrike" kern="1200" baseline="0" dirty="0">
                <a:solidFill>
                  <a:schemeClr val="tx1"/>
                </a:solidFill>
                <a:latin typeface="+mn-lt"/>
                <a:ea typeface="+mn-ea"/>
                <a:cs typeface="+mn-cs"/>
              </a:rPr>
              <a:t>6,145 euros al Centro e -7,412 euros </a:t>
            </a:r>
            <a:r>
              <a:rPr lang="en-US" sz="1200" b="0" i="0" u="none" strike="noStrike" kern="1200" baseline="0" dirty="0" err="1">
                <a:solidFill>
                  <a:schemeClr val="tx1"/>
                </a:solidFill>
                <a:latin typeface="+mn-lt"/>
                <a:ea typeface="+mn-ea"/>
                <a:cs typeface="+mn-cs"/>
              </a:rPr>
              <a:t>più</a:t>
            </a:r>
            <a:r>
              <a:rPr lang="en-US" sz="1200" b="0" i="0" u="none" strike="noStrike" kern="1200" baseline="0" dirty="0">
                <a:solidFill>
                  <a:schemeClr val="tx1"/>
                </a:solidFill>
                <a:latin typeface="+mn-lt"/>
                <a:ea typeface="+mn-ea"/>
                <a:cs typeface="+mn-cs"/>
              </a:rPr>
              <a:t> basso al Sud (2014)</a:t>
            </a:r>
            <a:endParaRPr lang="en-GB" dirty="0"/>
          </a:p>
        </p:txBody>
      </p:sp>
      <p:sp>
        <p:nvSpPr>
          <p:cNvPr id="4" name="Segnaposto numero diapositiva 3"/>
          <p:cNvSpPr>
            <a:spLocks noGrp="1"/>
          </p:cNvSpPr>
          <p:nvPr>
            <p:ph type="sldNum" sz="quarter" idx="5"/>
          </p:nvPr>
        </p:nvSpPr>
        <p:spPr/>
        <p:txBody>
          <a:bodyPr/>
          <a:lstStyle/>
          <a:p>
            <a:fld id="{D1E8FECA-AA72-4F6B-BF74-7EB45A336FDB}" type="slidenum">
              <a:rPr lang="it-IT" smtClean="0"/>
              <a:t>14</a:t>
            </a:fld>
            <a:endParaRPr lang="it-IT"/>
          </a:p>
        </p:txBody>
      </p:sp>
    </p:spTree>
    <p:extLst>
      <p:ext uri="{BB962C8B-B14F-4D97-AF65-F5344CB8AC3E}">
        <p14:creationId xmlns:p14="http://schemas.microsoft.com/office/powerpoint/2010/main" val="194712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2B94D-0FC7-7954-4650-CA7FCB60187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C79F7D7-E4A5-E728-F0DA-53C00DC53A0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9C0629C-D077-A9E8-25D3-06DCBF32D1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highlight>
                <a:srgbClr val="FFFF00"/>
              </a:highlight>
            </a:endParaRPr>
          </a:p>
        </p:txBody>
      </p:sp>
      <p:sp>
        <p:nvSpPr>
          <p:cNvPr id="4" name="Segnaposto numero diapositiva 3">
            <a:extLst>
              <a:ext uri="{FF2B5EF4-FFF2-40B4-BE49-F238E27FC236}">
                <a16:creationId xmlns:a16="http://schemas.microsoft.com/office/drawing/2014/main" id="{20BA142D-683A-EC2E-CDE3-EB6A62787823}"/>
              </a:ext>
            </a:extLst>
          </p:cNvPr>
          <p:cNvSpPr>
            <a:spLocks noGrp="1"/>
          </p:cNvSpPr>
          <p:nvPr>
            <p:ph type="sldNum" sz="quarter" idx="5"/>
          </p:nvPr>
        </p:nvSpPr>
        <p:spPr/>
        <p:txBody>
          <a:bodyPr/>
          <a:lstStyle/>
          <a:p>
            <a:fld id="{D1E8FECA-AA72-4F6B-BF74-7EB45A336FDB}" type="slidenum">
              <a:rPr lang="it-IT" smtClean="0"/>
              <a:t>15</a:t>
            </a:fld>
            <a:endParaRPr lang="it-IT"/>
          </a:p>
        </p:txBody>
      </p:sp>
    </p:spTree>
    <p:extLst>
      <p:ext uri="{BB962C8B-B14F-4D97-AF65-F5344CB8AC3E}">
        <p14:creationId xmlns:p14="http://schemas.microsoft.com/office/powerpoint/2010/main" val="2303917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3B9C9-A2FF-D94A-4EB7-40A7E60079C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0DD27ED-CA8E-EF20-4890-6E047536DA0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C289F93-4D51-FC98-70D8-EF99E348DF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highlight>
                <a:srgbClr val="FFFF00"/>
              </a:highlight>
            </a:endParaRPr>
          </a:p>
        </p:txBody>
      </p:sp>
      <p:sp>
        <p:nvSpPr>
          <p:cNvPr id="4" name="Segnaposto numero diapositiva 3">
            <a:extLst>
              <a:ext uri="{FF2B5EF4-FFF2-40B4-BE49-F238E27FC236}">
                <a16:creationId xmlns:a16="http://schemas.microsoft.com/office/drawing/2014/main" id="{FD9B022B-240F-2468-3E5F-46F104A5C6CF}"/>
              </a:ext>
            </a:extLst>
          </p:cNvPr>
          <p:cNvSpPr>
            <a:spLocks noGrp="1"/>
          </p:cNvSpPr>
          <p:nvPr>
            <p:ph type="sldNum" sz="quarter" idx="5"/>
          </p:nvPr>
        </p:nvSpPr>
        <p:spPr/>
        <p:txBody>
          <a:bodyPr/>
          <a:lstStyle/>
          <a:p>
            <a:fld id="{D1E8FECA-AA72-4F6B-BF74-7EB45A336FDB}" type="slidenum">
              <a:rPr lang="it-IT" smtClean="0"/>
              <a:t>16</a:t>
            </a:fld>
            <a:endParaRPr lang="it-IT"/>
          </a:p>
        </p:txBody>
      </p:sp>
    </p:spTree>
    <p:extLst>
      <p:ext uri="{BB962C8B-B14F-4D97-AF65-F5344CB8AC3E}">
        <p14:creationId xmlns:p14="http://schemas.microsoft.com/office/powerpoint/2010/main" val="3725049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0011C-9B66-F693-71BD-2452D2D1944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444F998-F5CA-B14A-82CD-E76AD03CD68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A2C0ECF-0E2A-AD9B-7B9D-509ABA95B5F7}"/>
              </a:ext>
            </a:extLst>
          </p:cNvPr>
          <p:cNvSpPr>
            <a:spLocks noGrp="1"/>
          </p:cNvSpPr>
          <p:nvPr>
            <p:ph type="body" idx="1"/>
          </p:nvPr>
        </p:nvSpPr>
        <p:spPr/>
        <p:txBody>
          <a:bodyPr/>
          <a:lstStyle/>
          <a:p>
            <a:endParaRPr lang="en-GB" dirty="0"/>
          </a:p>
        </p:txBody>
      </p:sp>
      <p:sp>
        <p:nvSpPr>
          <p:cNvPr id="4" name="Segnaposto numero diapositiva 3">
            <a:extLst>
              <a:ext uri="{FF2B5EF4-FFF2-40B4-BE49-F238E27FC236}">
                <a16:creationId xmlns:a16="http://schemas.microsoft.com/office/drawing/2014/main" id="{15450C37-252A-64B2-38D6-C5BAEBA6953B}"/>
              </a:ext>
            </a:extLst>
          </p:cNvPr>
          <p:cNvSpPr>
            <a:spLocks noGrp="1"/>
          </p:cNvSpPr>
          <p:nvPr>
            <p:ph type="sldNum" sz="quarter" idx="5"/>
          </p:nvPr>
        </p:nvSpPr>
        <p:spPr/>
        <p:txBody>
          <a:bodyPr/>
          <a:lstStyle/>
          <a:p>
            <a:fld id="{D1E8FECA-AA72-4F6B-BF74-7EB45A336FDB}" type="slidenum">
              <a:rPr lang="it-IT" smtClean="0"/>
              <a:t>17</a:t>
            </a:fld>
            <a:endParaRPr lang="it-IT"/>
          </a:p>
        </p:txBody>
      </p:sp>
    </p:spTree>
    <p:extLst>
      <p:ext uri="{BB962C8B-B14F-4D97-AF65-F5344CB8AC3E}">
        <p14:creationId xmlns:p14="http://schemas.microsoft.com/office/powerpoint/2010/main" val="19574814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56F60-B05B-39E4-E224-49AA1511FF6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8640AD4-AF69-DBF1-D014-5F7DC521357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1234734-D964-D13D-5AE8-84E67C1813D7}"/>
              </a:ext>
            </a:extLst>
          </p:cNvPr>
          <p:cNvSpPr>
            <a:spLocks noGrp="1"/>
          </p:cNvSpPr>
          <p:nvPr>
            <p:ph type="body" idx="1"/>
          </p:nvPr>
        </p:nvSpPr>
        <p:spPr/>
        <p:txBody>
          <a:bodyPr/>
          <a:lstStyle/>
          <a:p>
            <a:r>
              <a:rPr lang="it-IT" dirty="0"/>
              <a:t>La PAC 2023-2027 continuerà a spostare risorse finanziarie dalle zone di agricoltura intensiva e di pianura all'agricoltura estensiva e nelle zone montane, marginali e periferiche interne (convergenza) e dalle aziende grandi a quelle medie e piccole (sostegno redistributivo)</a:t>
            </a:r>
          </a:p>
          <a:p>
            <a:r>
              <a:rPr lang="it-IT" dirty="0"/>
              <a:t>Tuttavia, queste misure non affrontano, né direttamente né indirettamente, il problema delle disparità regionali, sebbene la distribuzione del sostegno abbia effetti sui redditi</a:t>
            </a:r>
          </a:p>
        </p:txBody>
      </p:sp>
      <p:sp>
        <p:nvSpPr>
          <p:cNvPr id="4" name="Segnaposto numero diapositiva 3">
            <a:extLst>
              <a:ext uri="{FF2B5EF4-FFF2-40B4-BE49-F238E27FC236}">
                <a16:creationId xmlns:a16="http://schemas.microsoft.com/office/drawing/2014/main" id="{DF4FF258-7785-D148-4A94-A45CBBA41484}"/>
              </a:ext>
            </a:extLst>
          </p:cNvPr>
          <p:cNvSpPr>
            <a:spLocks noGrp="1"/>
          </p:cNvSpPr>
          <p:nvPr>
            <p:ph type="sldNum" sz="quarter" idx="5"/>
          </p:nvPr>
        </p:nvSpPr>
        <p:spPr/>
        <p:txBody>
          <a:bodyPr/>
          <a:lstStyle/>
          <a:p>
            <a:fld id="{D1E8FECA-AA72-4F6B-BF74-7EB45A336FDB}" type="slidenum">
              <a:rPr lang="it-IT" smtClean="0"/>
              <a:t>18</a:t>
            </a:fld>
            <a:endParaRPr lang="it-IT"/>
          </a:p>
        </p:txBody>
      </p:sp>
    </p:spTree>
    <p:extLst>
      <p:ext uri="{BB962C8B-B14F-4D97-AF65-F5344CB8AC3E}">
        <p14:creationId xmlns:p14="http://schemas.microsoft.com/office/powerpoint/2010/main" val="1487748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1E8FECA-AA72-4F6B-BF74-7EB45A336FDB}" type="slidenum">
              <a:rPr lang="it-IT" smtClean="0"/>
              <a:t>19</a:t>
            </a:fld>
            <a:endParaRPr lang="it-IT"/>
          </a:p>
        </p:txBody>
      </p:sp>
    </p:spTree>
    <p:extLst>
      <p:ext uri="{BB962C8B-B14F-4D97-AF65-F5344CB8AC3E}">
        <p14:creationId xmlns:p14="http://schemas.microsoft.com/office/powerpoint/2010/main" val="13172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None/>
            </a:pPr>
            <a:r>
              <a:rPr lang="it-IT" dirty="0"/>
              <a:t>Il nostro articolo si focalizza sulle disparità territoriali, tra le macroregioni italiane, e sul ruolo della PAC</a:t>
            </a:r>
          </a:p>
          <a:p>
            <a:pPr marL="0" indent="0">
              <a:buNone/>
            </a:pPr>
            <a:r>
              <a:rPr lang="it-IT" dirty="0"/>
              <a:t>Sebbene la PAC non abbia come obiettivo quello di colmare i divari territoriali di reddito in agricoltura all’intero di un paese, i suoi strumenti hanno effetto sulla redistribuzione del sostegno tra aziende (dalle più grandi alla medio-piccole) e, implicitamente, tra settori e territori (la convergenza del pagamento unitario sposta risorse dall'agricoltura intensiva nelle zone di pianura all'agricoltura estensiva alle zone montuose, marginali e periferiche interne), e quindi anche sulla distribuzione del reddito tra i diversi territori, in virtù delle caratteristiche delle aziende che vi insistono</a:t>
            </a:r>
          </a:p>
          <a:p>
            <a:endParaRPr lang="en-GB" dirty="0"/>
          </a:p>
        </p:txBody>
      </p:sp>
      <p:sp>
        <p:nvSpPr>
          <p:cNvPr id="4" name="Segnaposto numero diapositiva 3"/>
          <p:cNvSpPr>
            <a:spLocks noGrp="1"/>
          </p:cNvSpPr>
          <p:nvPr>
            <p:ph type="sldNum" sz="quarter" idx="5"/>
          </p:nvPr>
        </p:nvSpPr>
        <p:spPr/>
        <p:txBody>
          <a:bodyPr/>
          <a:lstStyle/>
          <a:p>
            <a:fld id="{D1E8FECA-AA72-4F6B-BF74-7EB45A336FDB}" type="slidenum">
              <a:rPr lang="it-IT" smtClean="0"/>
              <a:t>2</a:t>
            </a:fld>
            <a:endParaRPr lang="it-IT"/>
          </a:p>
        </p:txBody>
      </p:sp>
    </p:spTree>
    <p:extLst>
      <p:ext uri="{BB962C8B-B14F-4D97-AF65-F5344CB8AC3E}">
        <p14:creationId xmlns:p14="http://schemas.microsoft.com/office/powerpoint/2010/main" val="2424540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Nonostante l’ampio sostegno ricevuto dall’Italia (sia dalla PAC che dalle politiche di coesione e regionali), che ha come obiettivo proprio quello di ridurre le disparità territoriali tra le regioni dell’UE, persiste la discrepanza nello sviluppo economico tra il Nord e il Mezzogiorno d’Italia, spingendo gli studiosi a indagare questa condizione di ritardo nonostante gli specifici aiuti pubblici.</a:t>
            </a:r>
          </a:p>
          <a:p>
            <a:r>
              <a:rPr lang="it-IT" dirty="0"/>
              <a:t>Questo fenomeno è spesso descritto a livello internazionale come la "trappola del Mezzogiorno". La trappola del Mezzogiorno si riferisce alle regioni che dipendono dal sostegno esterno, piuttosto che dalle attività economiche interne, per ridurre il loro divario di sviluppo rispetto alle aree più avanzate. Tuttavia, in assenza di tale sostegno, le disparità riemergono e si ampliano, perpetuando un ciclo di sottosviluppo. La trappola del Mezzogiorno è diventata emblematica del Sud Italia, ma fenomeni simili sono stati osservati in altre parti del mondo, come in Germania dopo la riunificazione; nella Rust </a:t>
            </a:r>
            <a:r>
              <a:rPr lang="it-IT" dirty="0" err="1"/>
              <a:t>Belt</a:t>
            </a:r>
            <a:r>
              <a:rPr lang="it-IT" dirty="0"/>
              <a:t> negli Stati Uniti, dove l'industria è in declino; e, più recentemente, regioni remote della Cina.</a:t>
            </a:r>
          </a:p>
          <a:p>
            <a:r>
              <a:rPr lang="it-IT" dirty="0"/>
              <a:t>La trappola del Mezzogiorno si riferisce soprattutto agli aspetti economici. Tuttavia, incide anche sulle condizioni sociali e ambientali, evidenziando situazioni di ingiustizia sociale e impatti differenziati dell'inquinamento e del degrado territoriale sulla popolazione.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endParaRPr lang="en-GB" dirty="0"/>
          </a:p>
        </p:txBody>
      </p:sp>
      <p:sp>
        <p:nvSpPr>
          <p:cNvPr id="4" name="Segnaposto numero diapositiva 3"/>
          <p:cNvSpPr>
            <a:spLocks noGrp="1"/>
          </p:cNvSpPr>
          <p:nvPr>
            <p:ph type="sldNum" sz="quarter" idx="5"/>
          </p:nvPr>
        </p:nvSpPr>
        <p:spPr/>
        <p:txBody>
          <a:bodyPr/>
          <a:lstStyle/>
          <a:p>
            <a:fld id="{D1E8FECA-AA72-4F6B-BF74-7EB45A336FDB}" type="slidenum">
              <a:rPr lang="it-IT" smtClean="0"/>
              <a:t>3</a:t>
            </a:fld>
            <a:endParaRPr lang="it-IT"/>
          </a:p>
        </p:txBody>
      </p:sp>
    </p:spTree>
    <p:extLst>
      <p:ext uri="{BB962C8B-B14F-4D97-AF65-F5344CB8AC3E}">
        <p14:creationId xmlns:p14="http://schemas.microsoft.com/office/powerpoint/2010/main" val="1162938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1E8FECA-AA72-4F6B-BF74-7EB45A336FDB}" type="slidenum">
              <a:rPr lang="it-IT" smtClean="0"/>
              <a:t>4</a:t>
            </a:fld>
            <a:endParaRPr lang="it-IT"/>
          </a:p>
        </p:txBody>
      </p:sp>
    </p:spTree>
    <p:extLst>
      <p:ext uri="{BB962C8B-B14F-4D97-AF65-F5344CB8AC3E}">
        <p14:creationId xmlns:p14="http://schemas.microsoft.com/office/powerpoint/2010/main" val="2585396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ct val="120000"/>
              </a:lnSpc>
              <a:spcBef>
                <a:spcPts val="0"/>
              </a:spcBef>
              <a:spcAft>
                <a:spcPts val="600"/>
              </a:spcAft>
            </a:pPr>
            <a:r>
              <a:rPr lang="it-IT" dirty="0"/>
              <a:t>Vasta letteratura sulle disparità di reddito in Europa e in Italia e sul ruolo delle politiche regionali e dei Fondi di Coesione</a:t>
            </a:r>
          </a:p>
          <a:p>
            <a:pPr>
              <a:lnSpc>
                <a:spcPct val="120000"/>
              </a:lnSpc>
              <a:spcBef>
                <a:spcPts val="0"/>
              </a:spcBef>
              <a:spcAft>
                <a:spcPts val="600"/>
              </a:spcAft>
            </a:pPr>
            <a:r>
              <a:rPr lang="it-IT" dirty="0"/>
              <a:t>PAC trattata solo marginalmente </a:t>
            </a:r>
          </a:p>
          <a:p>
            <a:pPr>
              <a:lnSpc>
                <a:spcPct val="120000"/>
              </a:lnSpc>
              <a:spcBef>
                <a:spcPts val="0"/>
              </a:spcBef>
              <a:spcAft>
                <a:spcPts val="600"/>
              </a:spcAft>
            </a:pPr>
            <a:r>
              <a:rPr lang="it-IT" dirty="0"/>
              <a:t>Analisi limitata alle politiche con un approccio e obiettivi più territoriali, come le politiche di sviluppo rurale che mostra più somiglianze con la politica di coesione sia nell'approccio teorico che negli strumenti (</a:t>
            </a:r>
            <a:r>
              <a:rPr lang="en-GB" dirty="0"/>
              <a:t>Dax, 2006; Dwyer et al., 2006)</a:t>
            </a:r>
            <a:r>
              <a:rPr lang="it-IT" dirty="0"/>
              <a:t>.</a:t>
            </a:r>
          </a:p>
          <a:p>
            <a:pPr>
              <a:lnSpc>
                <a:spcPct val="120000"/>
              </a:lnSpc>
              <a:spcBef>
                <a:spcPts val="0"/>
              </a:spcBef>
              <a:spcAft>
                <a:spcPts val="600"/>
              </a:spcAft>
            </a:pPr>
            <a:r>
              <a:rPr lang="it-IT" dirty="0"/>
              <a:t>Molta meno ricerca si è concentrata sui pagamenti diretti del primo pilastro della PAC</a:t>
            </a:r>
          </a:p>
          <a:p>
            <a:pPr>
              <a:lnSpc>
                <a:spcPct val="120000"/>
              </a:lnSpc>
              <a:spcBef>
                <a:spcPts val="0"/>
              </a:spcBef>
              <a:spcAft>
                <a:spcPts val="600"/>
              </a:spcAft>
            </a:pPr>
            <a:r>
              <a:rPr lang="it-IT" dirty="0"/>
              <a:t>La maggior parte delle analisi più recenti sul ruolo della PAC si è concentrata sugli effetti ambientali e settoriali piuttosto che sullo sviluppo territoriale e sulle disparità di reddito (De Castro et al., 2020; </a:t>
            </a:r>
            <a:r>
              <a:rPr lang="it-IT" dirty="0" err="1"/>
              <a:t>Guyomard</a:t>
            </a:r>
            <a:r>
              <a:rPr lang="it-IT" dirty="0"/>
              <a:t> et al., 2023). </a:t>
            </a:r>
          </a:p>
          <a:p>
            <a:endParaRPr lang="en-GB" dirty="0"/>
          </a:p>
        </p:txBody>
      </p:sp>
      <p:sp>
        <p:nvSpPr>
          <p:cNvPr id="4" name="Segnaposto numero diapositiva 3"/>
          <p:cNvSpPr>
            <a:spLocks noGrp="1"/>
          </p:cNvSpPr>
          <p:nvPr>
            <p:ph type="sldNum" sz="quarter" idx="5"/>
          </p:nvPr>
        </p:nvSpPr>
        <p:spPr/>
        <p:txBody>
          <a:bodyPr/>
          <a:lstStyle/>
          <a:p>
            <a:fld id="{D1E8FECA-AA72-4F6B-BF74-7EB45A336FDB}" type="slidenum">
              <a:rPr lang="it-IT" smtClean="0"/>
              <a:t>5</a:t>
            </a:fld>
            <a:endParaRPr lang="it-IT"/>
          </a:p>
        </p:txBody>
      </p:sp>
    </p:spTree>
    <p:extLst>
      <p:ext uri="{BB962C8B-B14F-4D97-AF65-F5344CB8AC3E}">
        <p14:creationId xmlns:p14="http://schemas.microsoft.com/office/powerpoint/2010/main" val="3641391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CF8A0-2C6C-EB9E-A5CA-412939B4034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BB6ACCB-8A6E-CD89-655F-F53CF61F5CF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2970F63-C954-E479-6A7D-54D13D73EFCF}"/>
              </a:ext>
            </a:extLst>
          </p:cNvPr>
          <p:cNvSpPr>
            <a:spLocks noGrp="1"/>
          </p:cNvSpPr>
          <p:nvPr>
            <p:ph type="body" idx="1"/>
          </p:nvPr>
        </p:nvSpPr>
        <p:spPr/>
        <p:txBody>
          <a:bodyPr/>
          <a:lstStyle/>
          <a:p>
            <a:endParaRPr lang="en-GB" dirty="0"/>
          </a:p>
        </p:txBody>
      </p:sp>
      <p:sp>
        <p:nvSpPr>
          <p:cNvPr id="4" name="Segnaposto numero diapositiva 3">
            <a:extLst>
              <a:ext uri="{FF2B5EF4-FFF2-40B4-BE49-F238E27FC236}">
                <a16:creationId xmlns:a16="http://schemas.microsoft.com/office/drawing/2014/main" id="{D1163C35-4867-14E4-AF68-7EE0143611C5}"/>
              </a:ext>
            </a:extLst>
          </p:cNvPr>
          <p:cNvSpPr>
            <a:spLocks noGrp="1"/>
          </p:cNvSpPr>
          <p:nvPr>
            <p:ph type="sldNum" sz="quarter" idx="5"/>
          </p:nvPr>
        </p:nvSpPr>
        <p:spPr/>
        <p:txBody>
          <a:bodyPr/>
          <a:lstStyle/>
          <a:p>
            <a:fld id="{D1E8FECA-AA72-4F6B-BF74-7EB45A336FDB}" type="slidenum">
              <a:rPr lang="it-IT" smtClean="0"/>
              <a:t>6</a:t>
            </a:fld>
            <a:endParaRPr lang="it-IT"/>
          </a:p>
        </p:txBody>
      </p:sp>
    </p:spTree>
    <p:extLst>
      <p:ext uri="{BB962C8B-B14F-4D97-AF65-F5344CB8AC3E}">
        <p14:creationId xmlns:p14="http://schemas.microsoft.com/office/powerpoint/2010/main" val="1101945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e analizzare se le due componenti del reddito agricolo – reddito di mercato e sostegno della PAC – si muovono nella stessa direzione o in direzioni opposte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Sebbene gli aiuti agli investimenti rappresentino un notevole potenziatore della redditività, non li abbiamo inclusi a causa del lasso di tempo che intercorre tra la ricezione degli aiuti e la loro effettiva realizzazione. Inoltre, gli aiuti agli investimenti seguono un flusso irregolare che dipende dall'andamento del progetto e dalla capacità di pagamento dell'ente erogatore.</a:t>
            </a:r>
          </a:p>
          <a:p>
            <a:endParaRPr lang="en-GB" dirty="0"/>
          </a:p>
        </p:txBody>
      </p:sp>
      <p:sp>
        <p:nvSpPr>
          <p:cNvPr id="4" name="Segnaposto numero diapositiva 3"/>
          <p:cNvSpPr>
            <a:spLocks noGrp="1"/>
          </p:cNvSpPr>
          <p:nvPr>
            <p:ph type="sldNum" sz="quarter" idx="5"/>
          </p:nvPr>
        </p:nvSpPr>
        <p:spPr/>
        <p:txBody>
          <a:bodyPr/>
          <a:lstStyle/>
          <a:p>
            <a:fld id="{D1E8FECA-AA72-4F6B-BF74-7EB45A336FDB}" type="slidenum">
              <a:rPr lang="it-IT" smtClean="0"/>
              <a:t>7</a:t>
            </a:fld>
            <a:endParaRPr lang="it-IT"/>
          </a:p>
        </p:txBody>
      </p:sp>
    </p:spTree>
    <p:extLst>
      <p:ext uri="{BB962C8B-B14F-4D97-AF65-F5344CB8AC3E}">
        <p14:creationId xmlns:p14="http://schemas.microsoft.com/office/powerpoint/2010/main" val="216682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55E32-1801-3492-16A7-507D37D75C0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CB25A42-EB9B-0CD9-9C40-F6190373A68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CDA1160-23A8-CF88-EED7-DB85ECAADE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Indicatore C </a:t>
            </a:r>
            <a:r>
              <a:rPr lang="it-IT" sz="1200" b="0" i="0" kern="1200" dirty="0">
                <a:solidFill>
                  <a:schemeClr val="tx1"/>
                </a:solidFill>
                <a:effectLst/>
                <a:latin typeface="+mn-lt"/>
                <a:ea typeface="+mn-ea"/>
                <a:cs typeface="+mn-cs"/>
              </a:rPr>
              <a:t>misura il reddito derivante dalle attività agricole che rimane a disposizione dell'imprenditore agricolo e dei membri della sua famiglia dopo aver remunerato i fattori di produzione esterni  (lavoro salariato, terreni in affitto, capitale preso a prestito)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u="none" strike="noStrike" kern="1200" baseline="0" dirty="0">
                <a:solidFill>
                  <a:schemeClr val="tx1"/>
                </a:solidFill>
                <a:latin typeface="+mn-lt"/>
                <a:ea typeface="+mn-ea"/>
                <a:cs typeface="+mn-cs"/>
              </a:rPr>
              <a:t>Coppola A., Scardera A., Amato M., </a:t>
            </a:r>
            <a:r>
              <a:rPr lang="it-IT" sz="1200" b="0" i="0" u="none" strike="noStrike" kern="1200" baseline="0" dirty="0" err="1">
                <a:solidFill>
                  <a:schemeClr val="tx1"/>
                </a:solidFill>
                <a:latin typeface="+mn-lt"/>
                <a:ea typeface="+mn-ea"/>
                <a:cs typeface="+mn-cs"/>
              </a:rPr>
              <a:t>Verneau</a:t>
            </a:r>
            <a:endParaRPr lang="en-GB" dirty="0"/>
          </a:p>
          <a:p>
            <a:endParaRPr lang="en-GB" dirty="0"/>
          </a:p>
        </p:txBody>
      </p:sp>
      <p:sp>
        <p:nvSpPr>
          <p:cNvPr id="4" name="Segnaposto numero diapositiva 3">
            <a:extLst>
              <a:ext uri="{FF2B5EF4-FFF2-40B4-BE49-F238E27FC236}">
                <a16:creationId xmlns:a16="http://schemas.microsoft.com/office/drawing/2014/main" id="{7B6C1969-E125-2768-85B5-E84A31980D70}"/>
              </a:ext>
            </a:extLst>
          </p:cNvPr>
          <p:cNvSpPr>
            <a:spLocks noGrp="1"/>
          </p:cNvSpPr>
          <p:nvPr>
            <p:ph type="sldNum" sz="quarter" idx="5"/>
          </p:nvPr>
        </p:nvSpPr>
        <p:spPr/>
        <p:txBody>
          <a:bodyPr/>
          <a:lstStyle/>
          <a:p>
            <a:fld id="{D1E8FECA-AA72-4F6B-BF74-7EB45A336FDB}" type="slidenum">
              <a:rPr lang="it-IT" smtClean="0"/>
              <a:t>8</a:t>
            </a:fld>
            <a:endParaRPr lang="it-IT"/>
          </a:p>
        </p:txBody>
      </p:sp>
    </p:spTree>
    <p:extLst>
      <p:ext uri="{BB962C8B-B14F-4D97-AF65-F5344CB8AC3E}">
        <p14:creationId xmlns:p14="http://schemas.microsoft.com/office/powerpoint/2010/main" val="2896799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D62BC-3F79-1FE2-4202-C8C2F74C325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836C433-8646-C0FD-48E3-443DF0657D8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84F5467-F534-4BC2-B96D-E129DD25CA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t>Misura della produttività del lavoro in agricoltura</a:t>
            </a:r>
          </a:p>
          <a:p>
            <a:r>
              <a:rPr lang="it-IT" sz="1200" dirty="0"/>
              <a:t>Misura il reddito generato dall'attività agricola utilizzato per remunerare i fattori di produzione (terra, lavoro e capitale), per unità di lavoro</a:t>
            </a:r>
          </a:p>
          <a:p>
            <a:r>
              <a:rPr lang="it-IT" sz="1200" dirty="0"/>
              <a:t>L’indice cresce al Nord (soprattutto dopo il 2019) (+23% nel 2022 rispetto al 2015, +27% vs 2014) e al Centro (+27%, +36% vs 2014)</a:t>
            </a:r>
          </a:p>
          <a:p>
            <a:r>
              <a:rPr lang="it-IT" sz="1200" dirty="0"/>
              <a:t>Il Sud in linea con il Centro fino al 2021per poi diminuire (+10% nel 2022 rispetto al 2015, +14% rispetto 2014)</a:t>
            </a:r>
          </a:p>
          <a:p>
            <a:r>
              <a:rPr lang="it-IT" sz="1200" dirty="0"/>
              <a:t>Calcolo variazioni rispetto a 2014</a:t>
            </a:r>
          </a:p>
        </p:txBody>
      </p:sp>
      <p:sp>
        <p:nvSpPr>
          <p:cNvPr id="4" name="Segnaposto numero diapositiva 3">
            <a:extLst>
              <a:ext uri="{FF2B5EF4-FFF2-40B4-BE49-F238E27FC236}">
                <a16:creationId xmlns:a16="http://schemas.microsoft.com/office/drawing/2014/main" id="{BD0C028B-CF77-58DD-E627-C1F8D7CEF477}"/>
              </a:ext>
            </a:extLst>
          </p:cNvPr>
          <p:cNvSpPr>
            <a:spLocks noGrp="1"/>
          </p:cNvSpPr>
          <p:nvPr>
            <p:ph type="sldNum" sz="quarter" idx="5"/>
          </p:nvPr>
        </p:nvSpPr>
        <p:spPr/>
        <p:txBody>
          <a:bodyPr/>
          <a:lstStyle/>
          <a:p>
            <a:fld id="{D1E8FECA-AA72-4F6B-BF74-7EB45A336FDB}" type="slidenum">
              <a:rPr lang="it-IT" smtClean="0"/>
              <a:t>9</a:t>
            </a:fld>
            <a:endParaRPr lang="it-IT"/>
          </a:p>
        </p:txBody>
      </p:sp>
    </p:spTree>
    <p:extLst>
      <p:ext uri="{BB962C8B-B14F-4D97-AF65-F5344CB8AC3E}">
        <p14:creationId xmlns:p14="http://schemas.microsoft.com/office/powerpoint/2010/main" val="3522198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C420CEC-D952-6346-81D1-47347CA025E2}"/>
              </a:ext>
            </a:extLst>
          </p:cNvPr>
          <p:cNvSpPr txBox="1"/>
          <p:nvPr userDrawn="1"/>
        </p:nvSpPr>
        <p:spPr>
          <a:xfrm>
            <a:off x="11201400" y="2823210"/>
            <a:ext cx="184731" cy="369332"/>
          </a:xfrm>
          <a:prstGeom prst="rect">
            <a:avLst/>
          </a:prstGeom>
          <a:noFill/>
        </p:spPr>
        <p:txBody>
          <a:bodyPr wrap="none" rtlCol="0">
            <a:spAutoFit/>
          </a:bodyPr>
          <a:lstStyle/>
          <a:p>
            <a:endParaRPr lang="it-IT" dirty="0"/>
          </a:p>
        </p:txBody>
      </p:sp>
      <p:sp>
        <p:nvSpPr>
          <p:cNvPr id="6" name="Segnaposto immagine 5">
            <a:extLst>
              <a:ext uri="{FF2B5EF4-FFF2-40B4-BE49-F238E27FC236}">
                <a16:creationId xmlns:a16="http://schemas.microsoft.com/office/drawing/2014/main" id="{1F61D393-4455-A4A6-0114-FEC377F0A1DE}"/>
              </a:ext>
            </a:extLst>
          </p:cNvPr>
          <p:cNvSpPr>
            <a:spLocks noGrp="1"/>
          </p:cNvSpPr>
          <p:nvPr>
            <p:ph type="pic" sz="quarter" idx="10"/>
          </p:nvPr>
        </p:nvSpPr>
        <p:spPr>
          <a:xfrm>
            <a:off x="0" y="3665459"/>
            <a:ext cx="12192000" cy="3192541"/>
          </a:xfrm>
          <a:prstGeom prst="rect">
            <a:avLst/>
          </a:prstGeom>
        </p:spPr>
        <p:txBody>
          <a:bodyPr/>
          <a:lstStyle/>
          <a:p>
            <a:endParaRPr lang="it-IT" dirty="0"/>
          </a:p>
        </p:txBody>
      </p:sp>
      <p:pic>
        <p:nvPicPr>
          <p:cNvPr id="2" name="Immagine 1">
            <a:extLst>
              <a:ext uri="{FF2B5EF4-FFF2-40B4-BE49-F238E27FC236}">
                <a16:creationId xmlns:a16="http://schemas.microsoft.com/office/drawing/2014/main" id="{7E7585E8-052E-27FB-84D1-BCC9010D906E}"/>
              </a:ext>
            </a:extLst>
          </p:cNvPr>
          <p:cNvPicPr>
            <a:picLocks noChangeAspect="1"/>
          </p:cNvPicPr>
          <p:nvPr userDrawn="1"/>
        </p:nvPicPr>
        <p:blipFill>
          <a:blip r:embed="rId2"/>
          <a:stretch>
            <a:fillRect/>
          </a:stretch>
        </p:blipFill>
        <p:spPr>
          <a:xfrm>
            <a:off x="2964470" y="175792"/>
            <a:ext cx="1083370" cy="1066955"/>
          </a:xfrm>
          <a:prstGeom prst="rect">
            <a:avLst/>
          </a:prstGeom>
        </p:spPr>
      </p:pic>
      <p:pic>
        <p:nvPicPr>
          <p:cNvPr id="3" name="Immagine 2">
            <a:extLst>
              <a:ext uri="{FF2B5EF4-FFF2-40B4-BE49-F238E27FC236}">
                <a16:creationId xmlns:a16="http://schemas.microsoft.com/office/drawing/2014/main" id="{744EF926-85B2-D394-8EC3-C1AD18C3A831}"/>
              </a:ext>
            </a:extLst>
          </p:cNvPr>
          <p:cNvPicPr>
            <a:picLocks noChangeAspect="1"/>
          </p:cNvPicPr>
          <p:nvPr userDrawn="1"/>
        </p:nvPicPr>
        <p:blipFill>
          <a:blip r:embed="rId3"/>
          <a:stretch>
            <a:fillRect/>
          </a:stretch>
        </p:blipFill>
        <p:spPr>
          <a:xfrm>
            <a:off x="5349021" y="175792"/>
            <a:ext cx="3231099" cy="509761"/>
          </a:xfrm>
          <a:prstGeom prst="rect">
            <a:avLst/>
          </a:prstGeom>
        </p:spPr>
      </p:pic>
      <p:pic>
        <p:nvPicPr>
          <p:cNvPr id="4" name="Immagine 3">
            <a:extLst>
              <a:ext uri="{FF2B5EF4-FFF2-40B4-BE49-F238E27FC236}">
                <a16:creationId xmlns:a16="http://schemas.microsoft.com/office/drawing/2014/main" id="{C4353BAC-667A-0C59-76F4-32C7B10091C9}"/>
              </a:ext>
            </a:extLst>
          </p:cNvPr>
          <p:cNvPicPr>
            <a:picLocks noChangeAspect="1"/>
          </p:cNvPicPr>
          <p:nvPr userDrawn="1"/>
        </p:nvPicPr>
        <p:blipFill>
          <a:blip r:embed="rId4"/>
          <a:stretch>
            <a:fillRect/>
          </a:stretch>
        </p:blipFill>
        <p:spPr>
          <a:xfrm>
            <a:off x="9881301" y="175792"/>
            <a:ext cx="1743318" cy="952633"/>
          </a:xfrm>
          <a:prstGeom prst="rect">
            <a:avLst/>
          </a:prstGeom>
        </p:spPr>
      </p:pic>
      <p:pic>
        <p:nvPicPr>
          <p:cNvPr id="7" name="Immagine 6">
            <a:extLst>
              <a:ext uri="{FF2B5EF4-FFF2-40B4-BE49-F238E27FC236}">
                <a16:creationId xmlns:a16="http://schemas.microsoft.com/office/drawing/2014/main" id="{F1FD3580-D11C-C1B0-9D74-DB905F60990A}"/>
              </a:ext>
            </a:extLst>
          </p:cNvPr>
          <p:cNvPicPr>
            <a:picLocks noChangeAspect="1"/>
          </p:cNvPicPr>
          <p:nvPr userDrawn="1"/>
        </p:nvPicPr>
        <p:blipFill>
          <a:blip r:embed="rId5"/>
          <a:srcRect l="82828"/>
          <a:stretch>
            <a:fillRect/>
          </a:stretch>
        </p:blipFill>
        <p:spPr>
          <a:xfrm>
            <a:off x="188450" y="175792"/>
            <a:ext cx="1474839" cy="769299"/>
          </a:xfrm>
          <a:prstGeom prst="rect">
            <a:avLst/>
          </a:prstGeom>
        </p:spPr>
      </p:pic>
    </p:spTree>
    <p:extLst>
      <p:ext uri="{BB962C8B-B14F-4D97-AF65-F5344CB8AC3E}">
        <p14:creationId xmlns:p14="http://schemas.microsoft.com/office/powerpoint/2010/main" val="2430668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970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43" name="Rettangolo 42">
            <a:extLst>
              <a:ext uri="{FF2B5EF4-FFF2-40B4-BE49-F238E27FC236}">
                <a16:creationId xmlns:a16="http://schemas.microsoft.com/office/drawing/2014/main" id="{F181C87C-7FCF-134C-AE31-FACE3A9A11EB}"/>
              </a:ext>
            </a:extLst>
          </p:cNvPr>
          <p:cNvSpPr/>
          <p:nvPr userDrawn="1"/>
        </p:nvSpPr>
        <p:spPr>
          <a:xfrm rot="10800000">
            <a:off x="-4" y="0"/>
            <a:ext cx="12191999" cy="6046554"/>
          </a:xfrm>
          <a:prstGeom prst="rect">
            <a:avLst/>
          </a:prstGeom>
          <a:solidFill>
            <a:srgbClr val="068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4" name="Rettangolo 53">
            <a:extLst>
              <a:ext uri="{FF2B5EF4-FFF2-40B4-BE49-F238E27FC236}">
                <a16:creationId xmlns:a16="http://schemas.microsoft.com/office/drawing/2014/main" id="{52FF0FA3-C8EB-E941-B33C-589729FC44D0}"/>
              </a:ext>
            </a:extLst>
          </p:cNvPr>
          <p:cNvSpPr/>
          <p:nvPr userDrawn="1"/>
        </p:nvSpPr>
        <p:spPr>
          <a:xfrm rot="10800000">
            <a:off x="-2" y="6752057"/>
            <a:ext cx="12191999" cy="115369"/>
          </a:xfrm>
          <a:prstGeom prst="rect">
            <a:avLst/>
          </a:prstGeom>
          <a:solidFill>
            <a:srgbClr val="068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4" name="Immagine 3">
            <a:extLst>
              <a:ext uri="{FF2B5EF4-FFF2-40B4-BE49-F238E27FC236}">
                <a16:creationId xmlns:a16="http://schemas.microsoft.com/office/drawing/2014/main" id="{5BD207DE-14E8-3BBD-16DB-2823EF9AFE3C}"/>
              </a:ext>
            </a:extLst>
          </p:cNvPr>
          <p:cNvPicPr>
            <a:picLocks noChangeAspect="1"/>
          </p:cNvPicPr>
          <p:nvPr userDrawn="1"/>
        </p:nvPicPr>
        <p:blipFill>
          <a:blip r:embed="rId2"/>
          <a:srcRect/>
          <a:stretch/>
        </p:blipFill>
        <p:spPr>
          <a:xfrm>
            <a:off x="3099811" y="6130927"/>
            <a:ext cx="5992368" cy="536757"/>
          </a:xfrm>
          <a:prstGeom prst="rect">
            <a:avLst/>
          </a:prstGeom>
        </p:spPr>
      </p:pic>
    </p:spTree>
    <p:extLst>
      <p:ext uri="{BB962C8B-B14F-4D97-AF65-F5344CB8AC3E}">
        <p14:creationId xmlns:p14="http://schemas.microsoft.com/office/powerpoint/2010/main" val="16062488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D42405D-94C1-8E5F-2C92-1529F27C25BF}"/>
              </a:ext>
            </a:extLst>
          </p:cNvPr>
          <p:cNvPicPr>
            <a:picLocks noChangeAspect="1"/>
          </p:cNvPicPr>
          <p:nvPr userDrawn="1"/>
        </p:nvPicPr>
        <p:blipFill>
          <a:blip r:embed="rId2"/>
          <a:stretch>
            <a:fillRect/>
          </a:stretch>
        </p:blipFill>
        <p:spPr>
          <a:xfrm>
            <a:off x="2964470" y="175792"/>
            <a:ext cx="1083370" cy="1066955"/>
          </a:xfrm>
          <a:prstGeom prst="rect">
            <a:avLst/>
          </a:prstGeom>
        </p:spPr>
      </p:pic>
      <p:pic>
        <p:nvPicPr>
          <p:cNvPr id="4" name="Immagine 3">
            <a:extLst>
              <a:ext uri="{FF2B5EF4-FFF2-40B4-BE49-F238E27FC236}">
                <a16:creationId xmlns:a16="http://schemas.microsoft.com/office/drawing/2014/main" id="{730D4276-4B75-4796-FE23-EB46512B9F40}"/>
              </a:ext>
            </a:extLst>
          </p:cNvPr>
          <p:cNvPicPr>
            <a:picLocks noChangeAspect="1"/>
          </p:cNvPicPr>
          <p:nvPr userDrawn="1"/>
        </p:nvPicPr>
        <p:blipFill>
          <a:blip r:embed="rId3"/>
          <a:stretch>
            <a:fillRect/>
          </a:stretch>
        </p:blipFill>
        <p:spPr>
          <a:xfrm>
            <a:off x="5349021" y="175792"/>
            <a:ext cx="3231099" cy="509761"/>
          </a:xfrm>
          <a:prstGeom prst="rect">
            <a:avLst/>
          </a:prstGeom>
        </p:spPr>
      </p:pic>
      <p:pic>
        <p:nvPicPr>
          <p:cNvPr id="5" name="Immagine 4">
            <a:extLst>
              <a:ext uri="{FF2B5EF4-FFF2-40B4-BE49-F238E27FC236}">
                <a16:creationId xmlns:a16="http://schemas.microsoft.com/office/drawing/2014/main" id="{9C519828-289E-C5DA-3F3E-42153DAE83BA}"/>
              </a:ext>
            </a:extLst>
          </p:cNvPr>
          <p:cNvPicPr>
            <a:picLocks noChangeAspect="1"/>
          </p:cNvPicPr>
          <p:nvPr userDrawn="1"/>
        </p:nvPicPr>
        <p:blipFill>
          <a:blip r:embed="rId4"/>
          <a:stretch>
            <a:fillRect/>
          </a:stretch>
        </p:blipFill>
        <p:spPr>
          <a:xfrm>
            <a:off x="9881301" y="175792"/>
            <a:ext cx="1743318" cy="952633"/>
          </a:xfrm>
          <a:prstGeom prst="rect">
            <a:avLst/>
          </a:prstGeom>
        </p:spPr>
      </p:pic>
      <p:pic>
        <p:nvPicPr>
          <p:cNvPr id="6" name="Immagine 5">
            <a:extLst>
              <a:ext uri="{FF2B5EF4-FFF2-40B4-BE49-F238E27FC236}">
                <a16:creationId xmlns:a16="http://schemas.microsoft.com/office/drawing/2014/main" id="{26833B5F-B0D3-7E6D-6E6D-971968172CEF}"/>
              </a:ext>
            </a:extLst>
          </p:cNvPr>
          <p:cNvPicPr>
            <a:picLocks noChangeAspect="1"/>
          </p:cNvPicPr>
          <p:nvPr userDrawn="1"/>
        </p:nvPicPr>
        <p:blipFill>
          <a:blip r:embed="rId5"/>
          <a:srcRect l="82828"/>
          <a:stretch>
            <a:fillRect/>
          </a:stretch>
        </p:blipFill>
        <p:spPr>
          <a:xfrm>
            <a:off x="188450" y="175792"/>
            <a:ext cx="1474839" cy="769299"/>
          </a:xfrm>
          <a:prstGeom prst="rect">
            <a:avLst/>
          </a:prstGeom>
        </p:spPr>
      </p:pic>
    </p:spTree>
    <p:extLst>
      <p:ext uri="{BB962C8B-B14F-4D97-AF65-F5344CB8AC3E}">
        <p14:creationId xmlns:p14="http://schemas.microsoft.com/office/powerpoint/2010/main" val="321943799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fronto">
    <p:spTree>
      <p:nvGrpSpPr>
        <p:cNvPr id="1" name=""/>
        <p:cNvGrpSpPr/>
        <p:nvPr/>
      </p:nvGrpSpPr>
      <p:grpSpPr>
        <a:xfrm>
          <a:off x="0" y="0"/>
          <a:ext cx="0" cy="0"/>
          <a:chOff x="0" y="0"/>
          <a:chExt cx="0" cy="0"/>
        </a:xfrm>
      </p:grpSpPr>
      <p:sp>
        <p:nvSpPr>
          <p:cNvPr id="7" name="Segnaposto contenuto 6">
            <a:extLst>
              <a:ext uri="{FF2B5EF4-FFF2-40B4-BE49-F238E27FC236}">
                <a16:creationId xmlns:a16="http://schemas.microsoft.com/office/drawing/2014/main" id="{15B8AEE8-333B-6597-F370-98DD24226735}"/>
              </a:ext>
            </a:extLst>
          </p:cNvPr>
          <p:cNvSpPr>
            <a:spLocks noGrp="1"/>
          </p:cNvSpPr>
          <p:nvPr>
            <p:ph sz="quarter" idx="11"/>
          </p:nvPr>
        </p:nvSpPr>
        <p:spPr>
          <a:xfrm>
            <a:off x="6365174" y="1365663"/>
            <a:ext cx="5102926" cy="4547775"/>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8" name="Segnaposto contenuto 6">
            <a:extLst>
              <a:ext uri="{FF2B5EF4-FFF2-40B4-BE49-F238E27FC236}">
                <a16:creationId xmlns:a16="http://schemas.microsoft.com/office/drawing/2014/main" id="{A9D8CEC0-6B7B-A58A-2574-AA16F002E0C9}"/>
              </a:ext>
            </a:extLst>
          </p:cNvPr>
          <p:cNvSpPr>
            <a:spLocks noGrp="1"/>
          </p:cNvSpPr>
          <p:nvPr>
            <p:ph sz="quarter" idx="12"/>
          </p:nvPr>
        </p:nvSpPr>
        <p:spPr>
          <a:xfrm>
            <a:off x="723687" y="1365662"/>
            <a:ext cx="5102927" cy="4547775"/>
          </a:xfrm>
          <a:prstGeom prst="rect">
            <a:avLst/>
          </a:prstGeo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1133409901"/>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4E49CD4A-20DD-014D-BBD8-E9DD0B376AD7}"/>
              </a:ext>
            </a:extLst>
          </p:cNvPr>
          <p:cNvSpPr/>
          <p:nvPr userDrawn="1"/>
        </p:nvSpPr>
        <p:spPr>
          <a:xfrm>
            <a:off x="7305869" y="0"/>
            <a:ext cx="4886131" cy="6858000"/>
          </a:xfrm>
          <a:prstGeom prst="rect">
            <a:avLst/>
          </a:prstGeom>
          <a:solidFill>
            <a:srgbClr val="068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Segnaposto immagine 6">
            <a:extLst>
              <a:ext uri="{FF2B5EF4-FFF2-40B4-BE49-F238E27FC236}">
                <a16:creationId xmlns:a16="http://schemas.microsoft.com/office/drawing/2014/main" id="{5E83A8C5-6D0F-DB6F-09B1-521C48185C75}"/>
              </a:ext>
            </a:extLst>
          </p:cNvPr>
          <p:cNvSpPr>
            <a:spLocks noGrp="1"/>
          </p:cNvSpPr>
          <p:nvPr>
            <p:ph type="pic" sz="quarter" idx="10"/>
          </p:nvPr>
        </p:nvSpPr>
        <p:spPr>
          <a:xfrm>
            <a:off x="723687" y="1354138"/>
            <a:ext cx="6245438" cy="4511675"/>
          </a:xfrm>
          <a:prstGeom prst="rect">
            <a:avLst/>
          </a:prstGeom>
        </p:spPr>
        <p:txBody>
          <a:bodyPr/>
          <a:lstStyle/>
          <a:p>
            <a:endParaRPr lang="it-IT"/>
          </a:p>
        </p:txBody>
      </p:sp>
    </p:spTree>
    <p:extLst>
      <p:ext uri="{BB962C8B-B14F-4D97-AF65-F5344CB8AC3E}">
        <p14:creationId xmlns:p14="http://schemas.microsoft.com/office/powerpoint/2010/main" val="1041130469"/>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nfronto">
    <p:spTree>
      <p:nvGrpSpPr>
        <p:cNvPr id="1" name=""/>
        <p:cNvGrpSpPr/>
        <p:nvPr/>
      </p:nvGrpSpPr>
      <p:grpSpPr>
        <a:xfrm>
          <a:off x="0" y="0"/>
          <a:ext cx="0" cy="0"/>
          <a:chOff x="0" y="0"/>
          <a:chExt cx="0" cy="0"/>
        </a:xfrm>
      </p:grpSpPr>
      <p:sp>
        <p:nvSpPr>
          <p:cNvPr id="16" name="Segnaposto immagine 15">
            <a:extLst>
              <a:ext uri="{FF2B5EF4-FFF2-40B4-BE49-F238E27FC236}">
                <a16:creationId xmlns:a16="http://schemas.microsoft.com/office/drawing/2014/main" id="{CD77300C-31B9-3151-19B4-BFA4DFF1D52F}"/>
              </a:ext>
            </a:extLst>
          </p:cNvPr>
          <p:cNvSpPr>
            <a:spLocks noGrp="1"/>
          </p:cNvSpPr>
          <p:nvPr>
            <p:ph type="pic" sz="quarter" idx="10"/>
          </p:nvPr>
        </p:nvSpPr>
        <p:spPr>
          <a:xfrm>
            <a:off x="1650546" y="1092200"/>
            <a:ext cx="8566150" cy="4394200"/>
          </a:xfrm>
          <a:prstGeom prst="rect">
            <a:avLst/>
          </a:prstGeom>
        </p:spPr>
        <p:txBody>
          <a:bodyPr/>
          <a:lstStyle/>
          <a:p>
            <a:endParaRPr lang="it-IT"/>
          </a:p>
        </p:txBody>
      </p:sp>
    </p:spTree>
    <p:extLst>
      <p:ext uri="{BB962C8B-B14F-4D97-AF65-F5344CB8AC3E}">
        <p14:creationId xmlns:p14="http://schemas.microsoft.com/office/powerpoint/2010/main" val="764842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onfronto">
    <p:spTree>
      <p:nvGrpSpPr>
        <p:cNvPr id="1" name=""/>
        <p:cNvGrpSpPr/>
        <p:nvPr/>
      </p:nvGrpSpPr>
      <p:grpSpPr>
        <a:xfrm>
          <a:off x="0" y="0"/>
          <a:ext cx="0" cy="0"/>
          <a:chOff x="0" y="0"/>
          <a:chExt cx="0" cy="0"/>
        </a:xfrm>
      </p:grpSpPr>
      <p:sp>
        <p:nvSpPr>
          <p:cNvPr id="17" name="Segnaposto testo 16">
            <a:extLst>
              <a:ext uri="{FF2B5EF4-FFF2-40B4-BE49-F238E27FC236}">
                <a16:creationId xmlns:a16="http://schemas.microsoft.com/office/drawing/2014/main" id="{37E1ADFD-427B-D6F3-DF26-F2C94B36E56B}"/>
              </a:ext>
            </a:extLst>
          </p:cNvPr>
          <p:cNvSpPr>
            <a:spLocks noGrp="1"/>
          </p:cNvSpPr>
          <p:nvPr>
            <p:ph type="body" sz="quarter" idx="10"/>
          </p:nvPr>
        </p:nvSpPr>
        <p:spPr>
          <a:xfrm>
            <a:off x="807522" y="890588"/>
            <a:ext cx="6033016" cy="4999037"/>
          </a:xfrm>
          <a:prstGeom prst="rect">
            <a:avLst/>
          </a:prstGeom>
        </p:spPr>
        <p:txBody>
          <a:bodyPr/>
          <a:lstStyle>
            <a:lvl1pPr>
              <a:defRPr baseline="0"/>
            </a:lvl1pPr>
            <a:lvl2pPr>
              <a:defRPr baseline="0"/>
            </a:lvl2pPr>
            <a:lvl3pPr>
              <a:defRPr baseline="0"/>
            </a:lvl3pPr>
            <a:lvl4pPr>
              <a:defRPr baseline="0"/>
            </a:lvl4pPr>
            <a:lvl5pPr>
              <a:defRPr baseline="0"/>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9" name="Segnaposto immagine 18">
            <a:extLst>
              <a:ext uri="{FF2B5EF4-FFF2-40B4-BE49-F238E27FC236}">
                <a16:creationId xmlns:a16="http://schemas.microsoft.com/office/drawing/2014/main" id="{8E3428FD-A250-9BA3-33A5-AF8F16728618}"/>
              </a:ext>
            </a:extLst>
          </p:cNvPr>
          <p:cNvSpPr>
            <a:spLocks noGrp="1"/>
          </p:cNvSpPr>
          <p:nvPr>
            <p:ph type="pic" sz="quarter" idx="11"/>
          </p:nvPr>
        </p:nvSpPr>
        <p:spPr>
          <a:xfrm>
            <a:off x="6969125" y="890588"/>
            <a:ext cx="4414838" cy="4999037"/>
          </a:xfrm>
          <a:prstGeom prst="rect">
            <a:avLst/>
          </a:prstGeom>
        </p:spPr>
        <p:txBody>
          <a:bodyPr/>
          <a:lstStyle/>
          <a:p>
            <a:endParaRPr lang="it-IT"/>
          </a:p>
        </p:txBody>
      </p:sp>
    </p:spTree>
    <p:extLst>
      <p:ext uri="{BB962C8B-B14F-4D97-AF65-F5344CB8AC3E}">
        <p14:creationId xmlns:p14="http://schemas.microsoft.com/office/powerpoint/2010/main" val="37027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nfronto">
    <p:spTree>
      <p:nvGrpSpPr>
        <p:cNvPr id="1" name=""/>
        <p:cNvGrpSpPr/>
        <p:nvPr/>
      </p:nvGrpSpPr>
      <p:grpSpPr>
        <a:xfrm>
          <a:off x="0" y="0"/>
          <a:ext cx="0" cy="0"/>
          <a:chOff x="0" y="0"/>
          <a:chExt cx="0" cy="0"/>
        </a:xfrm>
      </p:grpSpPr>
      <p:sp>
        <p:nvSpPr>
          <p:cNvPr id="16" name="Segnaposto SmartArt 15">
            <a:extLst>
              <a:ext uri="{FF2B5EF4-FFF2-40B4-BE49-F238E27FC236}">
                <a16:creationId xmlns:a16="http://schemas.microsoft.com/office/drawing/2014/main" id="{D0C63D43-0C28-80D0-3091-82933BFB6A3B}"/>
              </a:ext>
            </a:extLst>
          </p:cNvPr>
          <p:cNvSpPr>
            <a:spLocks noGrp="1"/>
          </p:cNvSpPr>
          <p:nvPr>
            <p:ph type="dgm" sz="quarter" idx="10"/>
          </p:nvPr>
        </p:nvSpPr>
        <p:spPr>
          <a:xfrm>
            <a:off x="723687" y="1163638"/>
            <a:ext cx="10744626" cy="4667250"/>
          </a:xfrm>
          <a:prstGeom prst="rect">
            <a:avLst/>
          </a:prstGeom>
        </p:spPr>
        <p:txBody>
          <a:bodyPr/>
          <a:lstStyle/>
          <a:p>
            <a:endParaRPr lang="it-IT"/>
          </a:p>
        </p:txBody>
      </p:sp>
      <p:sp>
        <p:nvSpPr>
          <p:cNvPr id="22" name="Segnaposto contenuto 21">
            <a:extLst>
              <a:ext uri="{FF2B5EF4-FFF2-40B4-BE49-F238E27FC236}">
                <a16:creationId xmlns:a16="http://schemas.microsoft.com/office/drawing/2014/main" id="{E4BF84A4-B53C-6E1D-4D0A-020DCA909BEF}"/>
              </a:ext>
            </a:extLst>
          </p:cNvPr>
          <p:cNvSpPr>
            <a:spLocks noGrp="1"/>
          </p:cNvSpPr>
          <p:nvPr>
            <p:ph sz="quarter" idx="11" hasCustomPrompt="1"/>
          </p:nvPr>
        </p:nvSpPr>
        <p:spPr>
          <a:xfrm>
            <a:off x="3620293" y="628255"/>
            <a:ext cx="4951413" cy="244475"/>
          </a:xfrm>
          <a:prstGeom prst="rect">
            <a:avLst/>
          </a:prstGeom>
        </p:spPr>
        <p:txBody>
          <a:bodyPr/>
          <a:lstStyle>
            <a:lvl1pPr marL="0" indent="0" algn="ctr">
              <a:buNone/>
              <a:defRPr sz="1600"/>
            </a:lvl1pPr>
          </a:lstStyle>
          <a:p>
            <a:pPr lvl="0"/>
            <a:r>
              <a:rPr lang="it-IT" dirty="0"/>
              <a:t>Grafico 1 – Titolo del grafico</a:t>
            </a:r>
          </a:p>
        </p:txBody>
      </p:sp>
    </p:spTree>
    <p:extLst>
      <p:ext uri="{BB962C8B-B14F-4D97-AF65-F5344CB8AC3E}">
        <p14:creationId xmlns:p14="http://schemas.microsoft.com/office/powerpoint/2010/main" val="2093361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Tree>
    <p:extLst>
      <p:ext uri="{BB962C8B-B14F-4D97-AF65-F5344CB8AC3E}">
        <p14:creationId xmlns:p14="http://schemas.microsoft.com/office/powerpoint/2010/main" val="800814351"/>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626028"/>
      </p:ext>
    </p:extLst>
  </p:cSld>
  <p:clrMap bg1="lt1" tx1="dk1" bg2="lt2" tx2="dk2" accent1="accent1" accent2="accent2" accent3="accent3" accent4="accent4" accent5="accent5" accent6="accent6" hlink="hlink" folHlink="folHlink"/>
  <p:sldLayoutIdLst>
    <p:sldLayoutId id="2147483652" r:id="rId1"/>
    <p:sldLayoutId id="2147483649" r:id="rId2"/>
    <p:sldLayoutId id="2147483654" r:id="rId3"/>
    <p:sldLayoutId id="2147483670" r:id="rId4"/>
    <p:sldLayoutId id="2147483650" r:id="rId5"/>
    <p:sldLayoutId id="2147483673" r:id="rId6"/>
    <p:sldLayoutId id="2147483674" r:id="rId7"/>
    <p:sldLayoutId id="2147483672" r:id="rId8"/>
    <p:sldLayoutId id="2147483656"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12">
            <a:extLst>
              <a:ext uri="{FF2B5EF4-FFF2-40B4-BE49-F238E27FC236}">
                <a16:creationId xmlns:a16="http://schemas.microsoft.com/office/drawing/2014/main" id="{59CB68B1-6D22-4C4E-BA1E-41F9FCCD4706}"/>
              </a:ext>
            </a:extLst>
          </p:cNvPr>
          <p:cNvSpPr txBox="1">
            <a:spLocks/>
          </p:cNvSpPr>
          <p:nvPr/>
        </p:nvSpPr>
        <p:spPr>
          <a:xfrm>
            <a:off x="1851660" y="2076523"/>
            <a:ext cx="8488680" cy="968375"/>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3200" b="1" dirty="0">
                <a:cs typeface="Arial Narrow" panose="020B0604020202020204" pitchFamily="34" charset="0"/>
              </a:rPr>
              <a:t>The Common Agricultural Policy and income</a:t>
            </a:r>
            <a:br>
              <a:rPr lang="en-GB" sz="3200" b="1" dirty="0">
                <a:cs typeface="Arial Narrow" panose="020B0604020202020204" pitchFamily="34" charset="0"/>
              </a:rPr>
            </a:br>
            <a:r>
              <a:rPr lang="en-GB" sz="3200" b="1" dirty="0">
                <a:cs typeface="Arial Narrow" panose="020B0604020202020204" pitchFamily="34" charset="0"/>
              </a:rPr>
              <a:t>disparities in Italian agriculture</a:t>
            </a:r>
            <a:endParaRPr lang="it-IT" sz="3200" b="1" dirty="0">
              <a:cs typeface="Arial Narrow" panose="020B0604020202020204" pitchFamily="34" charset="0"/>
            </a:endParaRPr>
          </a:p>
        </p:txBody>
      </p:sp>
      <p:sp>
        <p:nvSpPr>
          <p:cNvPr id="6" name="Segnaposto testo 14">
            <a:extLst>
              <a:ext uri="{FF2B5EF4-FFF2-40B4-BE49-F238E27FC236}">
                <a16:creationId xmlns:a16="http://schemas.microsoft.com/office/drawing/2014/main" id="{D49C86D1-42DD-089B-E4E6-546619F63CF1}"/>
              </a:ext>
            </a:extLst>
          </p:cNvPr>
          <p:cNvSpPr txBox="1">
            <a:spLocks/>
          </p:cNvSpPr>
          <p:nvPr/>
        </p:nvSpPr>
        <p:spPr>
          <a:xfrm>
            <a:off x="957862" y="3589256"/>
            <a:ext cx="10276276" cy="9683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t-IT" sz="2400" u="sng" dirty="0"/>
              <a:t>Maria Rosaria Pupo D’Andrea</a:t>
            </a:r>
            <a:r>
              <a:rPr lang="it-IT" sz="2400" dirty="0"/>
              <a:t>, Felicetta Carillo, Alfonso Scardera, Roberto Henke</a:t>
            </a:r>
          </a:p>
          <a:p>
            <a:pPr algn="ctr"/>
            <a:r>
              <a:rPr lang="it-IT" sz="2400" i="1" dirty="0"/>
              <a:t> CREA – Centro di Politiche e bioeconomia</a:t>
            </a:r>
          </a:p>
        </p:txBody>
      </p:sp>
      <p:sp>
        <p:nvSpPr>
          <p:cNvPr id="9" name="Segnaposto testo 14">
            <a:extLst>
              <a:ext uri="{FF2B5EF4-FFF2-40B4-BE49-F238E27FC236}">
                <a16:creationId xmlns:a16="http://schemas.microsoft.com/office/drawing/2014/main" id="{254CEFD8-6AD2-7CEE-A27D-539FD8B00380}"/>
              </a:ext>
            </a:extLst>
          </p:cNvPr>
          <p:cNvSpPr txBox="1">
            <a:spLocks/>
          </p:cNvSpPr>
          <p:nvPr/>
        </p:nvSpPr>
        <p:spPr>
          <a:xfrm>
            <a:off x="957862" y="5372336"/>
            <a:ext cx="10276276" cy="127772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t-IT" sz="2400" dirty="0"/>
              <a:t> </a:t>
            </a:r>
            <a:r>
              <a:rPr lang="it-IT" sz="2400" i="1" dirty="0"/>
              <a:t>Giornata di studi dedicata a Gerardo Delfino</a:t>
            </a:r>
            <a:r>
              <a:rPr lang="it-IT" sz="2400" dirty="0"/>
              <a:t> </a:t>
            </a:r>
          </a:p>
          <a:p>
            <a:pPr algn="ctr"/>
            <a:r>
              <a:rPr lang="it-IT" sz="2400" dirty="0"/>
              <a:t>Disparità settoriali e geografiche nelle aree rurali: analisi e proposte di policy </a:t>
            </a:r>
          </a:p>
          <a:p>
            <a:pPr algn="ctr"/>
            <a:r>
              <a:rPr lang="it-IT" sz="2400" dirty="0"/>
              <a:t>Roma, 27 marzo 2026</a:t>
            </a:r>
          </a:p>
        </p:txBody>
      </p:sp>
    </p:spTree>
    <p:extLst>
      <p:ext uri="{BB962C8B-B14F-4D97-AF65-F5344CB8AC3E}">
        <p14:creationId xmlns:p14="http://schemas.microsoft.com/office/powerpoint/2010/main" val="4125565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18FBF-D6CE-BA4C-9172-95401AD0C30D}"/>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0986D5B-E60D-5E37-EAC4-0E586CAECD64}"/>
              </a:ext>
            </a:extLst>
          </p:cNvPr>
          <p:cNvSpPr txBox="1"/>
          <p:nvPr/>
        </p:nvSpPr>
        <p:spPr>
          <a:xfrm>
            <a:off x="1357888" y="441259"/>
            <a:ext cx="6957199" cy="523220"/>
          </a:xfrm>
          <a:prstGeom prst="rect">
            <a:avLst/>
          </a:prstGeom>
          <a:noFill/>
        </p:spPr>
        <p:txBody>
          <a:bodyPr wrap="square" rtlCol="0">
            <a:spAutoFit/>
          </a:bodyPr>
          <a:lstStyle/>
          <a:p>
            <a:pPr algn="l"/>
            <a:r>
              <a:rPr lang="it-IT" sz="2800" b="1" dirty="0">
                <a:solidFill>
                  <a:srgbClr val="1482C5"/>
                </a:solidFill>
                <a:cs typeface="Arial Narrow" panose="020B0604020202020204" pitchFamily="34" charset="0"/>
              </a:rPr>
              <a:t>Il divario a livello subnazionale - Indicatore B</a:t>
            </a:r>
          </a:p>
        </p:txBody>
      </p:sp>
      <p:sp>
        <p:nvSpPr>
          <p:cNvPr id="8" name="CasellaDiTesto 7">
            <a:extLst>
              <a:ext uri="{FF2B5EF4-FFF2-40B4-BE49-F238E27FC236}">
                <a16:creationId xmlns:a16="http://schemas.microsoft.com/office/drawing/2014/main" id="{D91563EB-2AB9-52A0-4A40-0529BB538ED6}"/>
              </a:ext>
            </a:extLst>
          </p:cNvPr>
          <p:cNvSpPr txBox="1"/>
          <p:nvPr/>
        </p:nvSpPr>
        <p:spPr>
          <a:xfrm>
            <a:off x="657368" y="231744"/>
            <a:ext cx="700520" cy="923330"/>
          </a:xfrm>
          <a:prstGeom prst="rect">
            <a:avLst/>
          </a:prstGeom>
          <a:noFill/>
        </p:spPr>
        <p:txBody>
          <a:bodyPr wrap="square" rtlCol="0">
            <a:spAutoFit/>
          </a:bodyPr>
          <a:lstStyle/>
          <a:p>
            <a:pPr algn="ctr"/>
            <a:r>
              <a:rPr lang="it-IT" sz="5400" b="1" dirty="0">
                <a:solidFill>
                  <a:srgbClr val="1482C5"/>
                </a:solidFill>
                <a:latin typeface="Century Gothic" panose="020B0502020202020204" pitchFamily="34" charset="0"/>
              </a:rPr>
              <a:t>9</a:t>
            </a:r>
          </a:p>
        </p:txBody>
      </p:sp>
      <p:sp>
        <p:nvSpPr>
          <p:cNvPr id="2" name="CasellaDiTesto 1">
            <a:extLst>
              <a:ext uri="{FF2B5EF4-FFF2-40B4-BE49-F238E27FC236}">
                <a16:creationId xmlns:a16="http://schemas.microsoft.com/office/drawing/2014/main" id="{01618E64-9276-5096-B7A4-249CE74F99C5}"/>
              </a:ext>
            </a:extLst>
          </p:cNvPr>
          <p:cNvSpPr txBox="1"/>
          <p:nvPr/>
        </p:nvSpPr>
        <p:spPr>
          <a:xfrm>
            <a:off x="644554" y="1308773"/>
            <a:ext cx="11048998" cy="369332"/>
          </a:xfrm>
          <a:prstGeom prst="rect">
            <a:avLst/>
          </a:prstGeom>
          <a:noFill/>
        </p:spPr>
        <p:txBody>
          <a:bodyPr wrap="square" rtlCol="0">
            <a:spAutoFit/>
          </a:bodyPr>
          <a:lstStyle/>
          <a:p>
            <a:pPr algn="ctr"/>
            <a:r>
              <a:rPr lang="it-IT" b="1" i="0" dirty="0">
                <a:cs typeface="Arial Narrow" panose="020B0604020202020204" pitchFamily="34" charset="0"/>
              </a:rPr>
              <a:t>INDICE DEL REDDITO NETTO DA IMPRESA AGRICOLA PER UNITÀ DI LAVORO ANNUO NON RETRIBUITA</a:t>
            </a:r>
          </a:p>
        </p:txBody>
      </p:sp>
      <p:pic>
        <p:nvPicPr>
          <p:cNvPr id="4" name="Immagine 3">
            <a:extLst>
              <a:ext uri="{FF2B5EF4-FFF2-40B4-BE49-F238E27FC236}">
                <a16:creationId xmlns:a16="http://schemas.microsoft.com/office/drawing/2014/main" id="{67075AD7-80D5-C38B-5D7F-86149D61F682}"/>
              </a:ext>
            </a:extLst>
          </p:cNvPr>
          <p:cNvPicPr>
            <a:picLocks noChangeAspect="1"/>
          </p:cNvPicPr>
          <p:nvPr/>
        </p:nvPicPr>
        <p:blipFill>
          <a:blip r:embed="rId3"/>
          <a:stretch>
            <a:fillRect/>
          </a:stretch>
        </p:blipFill>
        <p:spPr>
          <a:xfrm>
            <a:off x="323850" y="1777821"/>
            <a:ext cx="5699999" cy="3420000"/>
          </a:xfrm>
          <a:prstGeom prst="rect">
            <a:avLst/>
          </a:prstGeom>
        </p:spPr>
      </p:pic>
      <p:pic>
        <p:nvPicPr>
          <p:cNvPr id="9" name="Immagine 8">
            <a:extLst>
              <a:ext uri="{FF2B5EF4-FFF2-40B4-BE49-F238E27FC236}">
                <a16:creationId xmlns:a16="http://schemas.microsoft.com/office/drawing/2014/main" id="{43F1AF6C-B579-013C-2D6C-14240BACDE96}"/>
              </a:ext>
            </a:extLst>
          </p:cNvPr>
          <p:cNvPicPr>
            <a:picLocks noChangeAspect="1"/>
          </p:cNvPicPr>
          <p:nvPr/>
        </p:nvPicPr>
        <p:blipFill>
          <a:blip r:embed="rId4"/>
          <a:stretch>
            <a:fillRect/>
          </a:stretch>
        </p:blipFill>
        <p:spPr>
          <a:xfrm>
            <a:off x="6200793" y="1777821"/>
            <a:ext cx="5777791" cy="3420000"/>
          </a:xfrm>
          <a:prstGeom prst="rect">
            <a:avLst/>
          </a:prstGeom>
        </p:spPr>
      </p:pic>
      <p:sp>
        <p:nvSpPr>
          <p:cNvPr id="10" name="CasellaDiTesto 9">
            <a:extLst>
              <a:ext uri="{FF2B5EF4-FFF2-40B4-BE49-F238E27FC236}">
                <a16:creationId xmlns:a16="http://schemas.microsoft.com/office/drawing/2014/main" id="{E8CE4700-D903-41F9-AC0B-37C037387885}"/>
              </a:ext>
            </a:extLst>
          </p:cNvPr>
          <p:cNvSpPr txBox="1"/>
          <p:nvPr/>
        </p:nvSpPr>
        <p:spPr>
          <a:xfrm>
            <a:off x="490555" y="5123149"/>
            <a:ext cx="11420475" cy="1354217"/>
          </a:xfrm>
          <a:prstGeom prst="rect">
            <a:avLst/>
          </a:prstGeom>
          <a:noFill/>
        </p:spPr>
        <p:txBody>
          <a:bodyPr wrap="square">
            <a:spAutoFit/>
          </a:bodyPr>
          <a:lstStyle/>
          <a:p>
            <a:pPr marL="285750" indent="-285750">
              <a:spcAft>
                <a:spcPts val="600"/>
              </a:spcAft>
              <a:buFont typeface="Arial" panose="020B0604020202020204" pitchFamily="34" charset="0"/>
              <a:buChar char="•"/>
            </a:pPr>
            <a:r>
              <a:rPr lang="it-IT" dirty="0"/>
              <a:t>Esiste un gap nella capacità del reddito imprenditoriale di remunerare le unità di lavoro familiare</a:t>
            </a:r>
          </a:p>
          <a:p>
            <a:pPr marL="285750" indent="-285750">
              <a:spcAft>
                <a:spcPts val="600"/>
              </a:spcAft>
              <a:buFont typeface="Arial" panose="020B0604020202020204" pitchFamily="34" charset="0"/>
              <a:buChar char="•"/>
            </a:pPr>
            <a:r>
              <a:rPr lang="it-IT" dirty="0"/>
              <a:t>L’indice cresce di più al Nord e al Centro (+49) rispetto al Sud (+4%)</a:t>
            </a:r>
            <a:endParaRPr lang="it-IT" dirty="0">
              <a:highlight>
                <a:srgbClr val="FFFF00"/>
              </a:highlight>
            </a:endParaRPr>
          </a:p>
          <a:p>
            <a:pPr marL="285750" indent="-285750">
              <a:spcAft>
                <a:spcPts val="600"/>
              </a:spcAft>
              <a:buFont typeface="Arial" panose="020B0604020202020204" pitchFamily="34" charset="0"/>
              <a:buChar char="•"/>
            </a:pPr>
            <a:r>
              <a:rPr lang="it-IT" dirty="0"/>
              <a:t>Andamenti più amplificati rispetto all’indice calcolato sul lavoro in complesso: forza lavoro familiare sovradimensionata e/o più basso reddito netto</a:t>
            </a:r>
          </a:p>
        </p:txBody>
      </p:sp>
    </p:spTree>
    <p:extLst>
      <p:ext uri="{BB962C8B-B14F-4D97-AF65-F5344CB8AC3E}">
        <p14:creationId xmlns:p14="http://schemas.microsoft.com/office/powerpoint/2010/main" val="821480198"/>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8A24B-A43C-8832-27E7-831ACD4B57D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FC74768-B822-66D7-CEBD-457E1C9F69D0}"/>
              </a:ext>
            </a:extLst>
          </p:cNvPr>
          <p:cNvSpPr txBox="1"/>
          <p:nvPr/>
        </p:nvSpPr>
        <p:spPr>
          <a:xfrm>
            <a:off x="1357888" y="441259"/>
            <a:ext cx="6957199" cy="523220"/>
          </a:xfrm>
          <a:prstGeom prst="rect">
            <a:avLst/>
          </a:prstGeom>
          <a:noFill/>
        </p:spPr>
        <p:txBody>
          <a:bodyPr wrap="square" rtlCol="0">
            <a:spAutoFit/>
          </a:bodyPr>
          <a:lstStyle/>
          <a:p>
            <a:pPr algn="l"/>
            <a:r>
              <a:rPr lang="it-IT" sz="2800" b="1" dirty="0">
                <a:solidFill>
                  <a:srgbClr val="06824D"/>
                </a:solidFill>
                <a:cs typeface="Arial Narrow" panose="020B0604020202020204" pitchFamily="34" charset="0"/>
              </a:rPr>
              <a:t>Il divario a livello subnazionale - Indicatore C</a:t>
            </a:r>
          </a:p>
        </p:txBody>
      </p:sp>
      <p:sp>
        <p:nvSpPr>
          <p:cNvPr id="8" name="CasellaDiTesto 7">
            <a:extLst>
              <a:ext uri="{FF2B5EF4-FFF2-40B4-BE49-F238E27FC236}">
                <a16:creationId xmlns:a16="http://schemas.microsoft.com/office/drawing/2014/main" id="{45A0864F-D7AC-2028-6C59-C0CE834655BD}"/>
              </a:ext>
            </a:extLst>
          </p:cNvPr>
          <p:cNvSpPr txBox="1"/>
          <p:nvPr/>
        </p:nvSpPr>
        <p:spPr>
          <a:xfrm>
            <a:off x="323850" y="231744"/>
            <a:ext cx="1034038" cy="923330"/>
          </a:xfrm>
          <a:prstGeom prst="rect">
            <a:avLst/>
          </a:prstGeom>
          <a:noFill/>
        </p:spPr>
        <p:txBody>
          <a:bodyPr wrap="square" rtlCol="0">
            <a:spAutoFit/>
          </a:bodyPr>
          <a:lstStyle/>
          <a:p>
            <a:pPr algn="ctr"/>
            <a:r>
              <a:rPr lang="it-IT" sz="5400" b="1" dirty="0">
                <a:solidFill>
                  <a:srgbClr val="06824D"/>
                </a:solidFill>
                <a:latin typeface="Century Gothic" panose="020B0502020202020204" pitchFamily="34" charset="0"/>
              </a:rPr>
              <a:t>10</a:t>
            </a:r>
          </a:p>
        </p:txBody>
      </p:sp>
      <p:sp>
        <p:nvSpPr>
          <p:cNvPr id="2" name="CasellaDiTesto 1">
            <a:extLst>
              <a:ext uri="{FF2B5EF4-FFF2-40B4-BE49-F238E27FC236}">
                <a16:creationId xmlns:a16="http://schemas.microsoft.com/office/drawing/2014/main" id="{1A18344C-BEC6-8C5F-775C-22D7F0C92000}"/>
              </a:ext>
            </a:extLst>
          </p:cNvPr>
          <p:cNvSpPr txBox="1"/>
          <p:nvPr/>
        </p:nvSpPr>
        <p:spPr>
          <a:xfrm>
            <a:off x="644554" y="1278293"/>
            <a:ext cx="11048998" cy="369332"/>
          </a:xfrm>
          <a:prstGeom prst="rect">
            <a:avLst/>
          </a:prstGeom>
          <a:noFill/>
        </p:spPr>
        <p:txBody>
          <a:bodyPr wrap="square" rtlCol="0">
            <a:spAutoFit/>
          </a:bodyPr>
          <a:lstStyle/>
          <a:p>
            <a:pPr algn="ctr"/>
            <a:r>
              <a:rPr lang="it-IT" b="1" i="0" dirty="0">
                <a:cs typeface="Arial Narrow" panose="020B0604020202020204" pitchFamily="34" charset="0"/>
              </a:rPr>
              <a:t>INDICE DEL REDDITO NETTO DA IMPRESA AGRICOLA</a:t>
            </a:r>
          </a:p>
        </p:txBody>
      </p:sp>
      <p:pic>
        <p:nvPicPr>
          <p:cNvPr id="3" name="Immagine 2">
            <a:extLst>
              <a:ext uri="{FF2B5EF4-FFF2-40B4-BE49-F238E27FC236}">
                <a16:creationId xmlns:a16="http://schemas.microsoft.com/office/drawing/2014/main" id="{5633D77E-7506-ED76-0975-BB5D9A133456}"/>
              </a:ext>
            </a:extLst>
          </p:cNvPr>
          <p:cNvPicPr>
            <a:picLocks noChangeAspect="1"/>
          </p:cNvPicPr>
          <p:nvPr/>
        </p:nvPicPr>
        <p:blipFill>
          <a:blip r:embed="rId3"/>
          <a:stretch>
            <a:fillRect/>
          </a:stretch>
        </p:blipFill>
        <p:spPr>
          <a:xfrm>
            <a:off x="234425" y="1669611"/>
            <a:ext cx="5712702" cy="3420000"/>
          </a:xfrm>
          <a:prstGeom prst="rect">
            <a:avLst/>
          </a:prstGeom>
        </p:spPr>
      </p:pic>
      <p:pic>
        <p:nvPicPr>
          <p:cNvPr id="6" name="Immagine 5">
            <a:extLst>
              <a:ext uri="{FF2B5EF4-FFF2-40B4-BE49-F238E27FC236}">
                <a16:creationId xmlns:a16="http://schemas.microsoft.com/office/drawing/2014/main" id="{09577F2B-253F-22A8-7DC5-5BB18A889B58}"/>
              </a:ext>
            </a:extLst>
          </p:cNvPr>
          <p:cNvPicPr>
            <a:picLocks noChangeAspect="1"/>
          </p:cNvPicPr>
          <p:nvPr/>
        </p:nvPicPr>
        <p:blipFill>
          <a:blip r:embed="rId4"/>
          <a:stretch>
            <a:fillRect/>
          </a:stretch>
        </p:blipFill>
        <p:spPr>
          <a:xfrm>
            <a:off x="6270935" y="1598828"/>
            <a:ext cx="5686640" cy="3420000"/>
          </a:xfrm>
          <a:prstGeom prst="rect">
            <a:avLst/>
          </a:prstGeom>
        </p:spPr>
      </p:pic>
      <p:sp>
        <p:nvSpPr>
          <p:cNvPr id="7" name="CasellaDiTesto 6">
            <a:extLst>
              <a:ext uri="{FF2B5EF4-FFF2-40B4-BE49-F238E27FC236}">
                <a16:creationId xmlns:a16="http://schemas.microsoft.com/office/drawing/2014/main" id="{D07F56F8-4EB8-E350-AE96-7870CF578375}"/>
              </a:ext>
            </a:extLst>
          </p:cNvPr>
          <p:cNvSpPr txBox="1"/>
          <p:nvPr/>
        </p:nvSpPr>
        <p:spPr>
          <a:xfrm>
            <a:off x="475187" y="4976721"/>
            <a:ext cx="11482388" cy="1431161"/>
          </a:xfrm>
          <a:prstGeom prst="rect">
            <a:avLst/>
          </a:prstGeom>
          <a:noFill/>
        </p:spPr>
        <p:txBody>
          <a:bodyPr wrap="square">
            <a:spAutoFit/>
          </a:bodyPr>
          <a:lstStyle/>
          <a:p>
            <a:pPr marL="342900" indent="-342900">
              <a:spcAft>
                <a:spcPts val="600"/>
              </a:spcAft>
              <a:buFont typeface="Arial" panose="020B0604020202020204" pitchFamily="34" charset="0"/>
              <a:buChar char="•"/>
            </a:pPr>
            <a:r>
              <a:rPr lang="it-IT" dirty="0"/>
              <a:t>Il divario di redditività si allarga</a:t>
            </a:r>
          </a:p>
          <a:p>
            <a:pPr marL="342900" indent="-342900">
              <a:spcAft>
                <a:spcPts val="600"/>
              </a:spcAft>
              <a:buFont typeface="Arial" panose="020B0604020202020204" pitchFamily="34" charset="0"/>
              <a:buChar char="•"/>
            </a:pPr>
            <a:r>
              <a:rPr lang="it-IT" dirty="0"/>
              <a:t>Nord sempre superiore a Centro e Sud e in accentuata crescita (+62%)</a:t>
            </a:r>
            <a:endParaRPr lang="it-IT" dirty="0">
              <a:highlight>
                <a:srgbClr val="FFFF00"/>
              </a:highlight>
            </a:endParaRPr>
          </a:p>
          <a:p>
            <a:pPr marL="342900" indent="-342900">
              <a:spcAft>
                <a:spcPts val="600"/>
              </a:spcAft>
              <a:buFont typeface="Arial" panose="020B0604020202020204" pitchFamily="34" charset="0"/>
              <a:buChar char="•"/>
            </a:pPr>
            <a:r>
              <a:rPr lang="it-IT" dirty="0"/>
              <a:t>L’indice cresce anche al Centro (+42%)</a:t>
            </a:r>
            <a:endParaRPr lang="it-IT" dirty="0">
              <a:highlight>
                <a:srgbClr val="FFFF00"/>
              </a:highlight>
            </a:endParaRPr>
          </a:p>
          <a:p>
            <a:pPr marL="342900" indent="-342900">
              <a:spcAft>
                <a:spcPts val="600"/>
              </a:spcAft>
              <a:buFont typeface="Arial" panose="020B0604020202020204" pitchFamily="34" charset="0"/>
              <a:buChar char="•"/>
            </a:pPr>
            <a:r>
              <a:rPr lang="it-IT" dirty="0"/>
              <a:t>Al Sud si mantiene su livelli inferiori e sostanzialmente in linea con i dati di inizio periodo (+3%)</a:t>
            </a:r>
            <a:endParaRPr lang="it-IT" dirty="0">
              <a:highlight>
                <a:srgbClr val="FFFF00"/>
              </a:highlight>
            </a:endParaRPr>
          </a:p>
        </p:txBody>
      </p:sp>
    </p:spTree>
    <p:extLst>
      <p:ext uri="{BB962C8B-B14F-4D97-AF65-F5344CB8AC3E}">
        <p14:creationId xmlns:p14="http://schemas.microsoft.com/office/powerpoint/2010/main" val="1063575110"/>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79A2F9E-D84F-1D5D-94C2-B06AF01940C1}"/>
              </a:ext>
            </a:extLst>
          </p:cNvPr>
          <p:cNvSpPr txBox="1"/>
          <p:nvPr/>
        </p:nvSpPr>
        <p:spPr>
          <a:xfrm>
            <a:off x="1357888" y="441259"/>
            <a:ext cx="6957199" cy="523220"/>
          </a:xfrm>
          <a:prstGeom prst="rect">
            <a:avLst/>
          </a:prstGeom>
          <a:noFill/>
        </p:spPr>
        <p:txBody>
          <a:bodyPr wrap="square" rtlCol="0">
            <a:spAutoFit/>
          </a:bodyPr>
          <a:lstStyle/>
          <a:p>
            <a:pPr algn="l"/>
            <a:r>
              <a:rPr lang="it-IT" sz="2800" b="1" dirty="0">
                <a:solidFill>
                  <a:srgbClr val="AE1E2D"/>
                </a:solidFill>
                <a:cs typeface="Arial Narrow" panose="020B0604020202020204" pitchFamily="34" charset="0"/>
              </a:rPr>
              <a:t>Il divario a livello subnazionale - Indicatore D</a:t>
            </a:r>
          </a:p>
        </p:txBody>
      </p:sp>
      <p:sp>
        <p:nvSpPr>
          <p:cNvPr id="5" name="CasellaDiTesto 4">
            <a:extLst>
              <a:ext uri="{FF2B5EF4-FFF2-40B4-BE49-F238E27FC236}">
                <a16:creationId xmlns:a16="http://schemas.microsoft.com/office/drawing/2014/main" id="{F14FC359-68B3-5BD6-6A93-E1593C6E4F38}"/>
              </a:ext>
            </a:extLst>
          </p:cNvPr>
          <p:cNvSpPr txBox="1"/>
          <p:nvPr/>
        </p:nvSpPr>
        <p:spPr>
          <a:xfrm>
            <a:off x="323850" y="231744"/>
            <a:ext cx="1034038" cy="923330"/>
          </a:xfrm>
          <a:prstGeom prst="rect">
            <a:avLst/>
          </a:prstGeom>
          <a:noFill/>
        </p:spPr>
        <p:txBody>
          <a:bodyPr wrap="square" rtlCol="0">
            <a:spAutoFit/>
          </a:bodyPr>
          <a:lstStyle/>
          <a:p>
            <a:pPr algn="ctr"/>
            <a:r>
              <a:rPr lang="it-IT" sz="5400" b="1" dirty="0">
                <a:solidFill>
                  <a:srgbClr val="AE1E2D"/>
                </a:solidFill>
                <a:latin typeface="Century Gothic" panose="020B0502020202020204" pitchFamily="34" charset="0"/>
              </a:rPr>
              <a:t>11</a:t>
            </a:r>
          </a:p>
        </p:txBody>
      </p:sp>
      <p:sp>
        <p:nvSpPr>
          <p:cNvPr id="6" name="CasellaDiTesto 5">
            <a:extLst>
              <a:ext uri="{FF2B5EF4-FFF2-40B4-BE49-F238E27FC236}">
                <a16:creationId xmlns:a16="http://schemas.microsoft.com/office/drawing/2014/main" id="{4874E7E9-703E-DF0B-8906-CAFF961A6E0B}"/>
              </a:ext>
            </a:extLst>
          </p:cNvPr>
          <p:cNvSpPr txBox="1"/>
          <p:nvPr/>
        </p:nvSpPr>
        <p:spPr>
          <a:xfrm>
            <a:off x="644554" y="1217333"/>
            <a:ext cx="11048998" cy="369332"/>
          </a:xfrm>
          <a:prstGeom prst="rect">
            <a:avLst/>
          </a:prstGeom>
          <a:noFill/>
        </p:spPr>
        <p:txBody>
          <a:bodyPr wrap="square" rtlCol="0">
            <a:spAutoFit/>
          </a:bodyPr>
          <a:lstStyle/>
          <a:p>
            <a:pPr algn="ctr"/>
            <a:r>
              <a:rPr lang="it-IT" b="1" i="0" dirty="0">
                <a:cs typeface="Arial Narrow" panose="020B0604020202020204" pitchFamily="34" charset="0"/>
              </a:rPr>
              <a:t>INDICE DEL REDDITO NETTO DA IMPRESA AGRICOLA, </a:t>
            </a:r>
            <a:r>
              <a:rPr lang="it-IT" b="1" dirty="0"/>
              <a:t>AL NETTO DEL SOSTEGNO DELLA PAC</a:t>
            </a:r>
            <a:endParaRPr lang="it-IT" b="1" i="0" dirty="0">
              <a:cs typeface="Arial Narrow" panose="020B0604020202020204" pitchFamily="34" charset="0"/>
            </a:endParaRPr>
          </a:p>
        </p:txBody>
      </p:sp>
      <p:pic>
        <p:nvPicPr>
          <p:cNvPr id="9" name="Immagine 8">
            <a:extLst>
              <a:ext uri="{FF2B5EF4-FFF2-40B4-BE49-F238E27FC236}">
                <a16:creationId xmlns:a16="http://schemas.microsoft.com/office/drawing/2014/main" id="{AA3F56D9-9CCE-E5FD-52DC-0C26FE40F886}"/>
              </a:ext>
            </a:extLst>
          </p:cNvPr>
          <p:cNvPicPr>
            <a:picLocks noChangeAspect="1"/>
          </p:cNvPicPr>
          <p:nvPr/>
        </p:nvPicPr>
        <p:blipFill>
          <a:blip r:embed="rId3"/>
          <a:stretch>
            <a:fillRect/>
          </a:stretch>
        </p:blipFill>
        <p:spPr>
          <a:xfrm>
            <a:off x="6456594" y="1639220"/>
            <a:ext cx="5510229" cy="3312000"/>
          </a:xfrm>
          <a:prstGeom prst="rect">
            <a:avLst/>
          </a:prstGeom>
        </p:spPr>
      </p:pic>
      <p:pic>
        <p:nvPicPr>
          <p:cNvPr id="10" name="Immagine 9">
            <a:extLst>
              <a:ext uri="{FF2B5EF4-FFF2-40B4-BE49-F238E27FC236}">
                <a16:creationId xmlns:a16="http://schemas.microsoft.com/office/drawing/2014/main" id="{BF9D3A2E-545B-3C3D-05E3-045135E233E8}"/>
              </a:ext>
            </a:extLst>
          </p:cNvPr>
          <p:cNvPicPr>
            <a:picLocks noChangeAspect="1"/>
          </p:cNvPicPr>
          <p:nvPr/>
        </p:nvPicPr>
        <p:blipFill>
          <a:blip r:embed="rId4"/>
          <a:stretch>
            <a:fillRect/>
          </a:stretch>
        </p:blipFill>
        <p:spPr>
          <a:xfrm>
            <a:off x="349303" y="1659546"/>
            <a:ext cx="5508000" cy="3310658"/>
          </a:xfrm>
          <a:prstGeom prst="rect">
            <a:avLst/>
          </a:prstGeom>
        </p:spPr>
      </p:pic>
      <p:sp>
        <p:nvSpPr>
          <p:cNvPr id="11" name="CasellaDiTesto 10">
            <a:extLst>
              <a:ext uri="{FF2B5EF4-FFF2-40B4-BE49-F238E27FC236}">
                <a16:creationId xmlns:a16="http://schemas.microsoft.com/office/drawing/2014/main" id="{ADAE60BB-BDE3-1FE4-5A60-F5FFD984ACBB}"/>
              </a:ext>
            </a:extLst>
          </p:cNvPr>
          <p:cNvSpPr txBox="1"/>
          <p:nvPr/>
        </p:nvSpPr>
        <p:spPr>
          <a:xfrm>
            <a:off x="665365" y="4892842"/>
            <a:ext cx="10383876" cy="1461939"/>
          </a:xfrm>
          <a:prstGeom prst="rect">
            <a:avLst/>
          </a:prstGeom>
          <a:noFill/>
        </p:spPr>
        <p:txBody>
          <a:bodyPr wrap="square">
            <a:spAutoFit/>
          </a:bodyPr>
          <a:lstStyle/>
          <a:p>
            <a:pPr marL="285750" indent="-285750">
              <a:spcAft>
                <a:spcPts val="600"/>
              </a:spcAft>
              <a:buFont typeface="Arial" panose="020B0604020202020204" pitchFamily="34" charset="0"/>
              <a:buChar char="•"/>
            </a:pPr>
            <a:r>
              <a:rPr lang="it-IT" dirty="0"/>
              <a:t>L’andamento del sostegno è sostanzialmente simile tra Nord, Centro e Sud </a:t>
            </a:r>
          </a:p>
          <a:p>
            <a:pPr marL="285750" indent="-285750">
              <a:spcAft>
                <a:spcPts val="600"/>
              </a:spcAft>
              <a:buFont typeface="Arial" panose="020B0604020202020204" pitchFamily="34" charset="0"/>
              <a:buChar char="•"/>
            </a:pPr>
            <a:r>
              <a:rPr lang="it-IT" dirty="0"/>
              <a:t>La PAC ha un effetto limitato o nullo sul riequilibrio tra macroregioni</a:t>
            </a:r>
          </a:p>
          <a:p>
            <a:pPr marL="285750" indent="-285750">
              <a:spcAft>
                <a:spcPts val="600"/>
              </a:spcAft>
              <a:buFont typeface="Arial" panose="020B0604020202020204" pitchFamily="34" charset="0"/>
              <a:buChar char="•"/>
            </a:pPr>
            <a:r>
              <a:rPr lang="it-IT" dirty="0"/>
              <a:t>Al netto della PAC il reddito agricolo del Sud è inferiore a quello del Nord e del Centro</a:t>
            </a:r>
          </a:p>
          <a:p>
            <a:pPr marL="285750" indent="-285750">
              <a:spcAft>
                <a:spcPts val="600"/>
              </a:spcAft>
              <a:buFont typeface="Arial" panose="020B0604020202020204" pitchFamily="34" charset="0"/>
              <a:buChar char="•"/>
            </a:pPr>
            <a:r>
              <a:rPr lang="it-IT" dirty="0"/>
              <a:t>Scarsa remunerazione derivante dalla componente mercato</a:t>
            </a:r>
          </a:p>
        </p:txBody>
      </p:sp>
    </p:spTree>
    <p:extLst>
      <p:ext uri="{BB962C8B-B14F-4D97-AF65-F5344CB8AC3E}">
        <p14:creationId xmlns:p14="http://schemas.microsoft.com/office/powerpoint/2010/main" val="2606842192"/>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D59EA-418B-EFFA-5EAB-BB84405FD10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4E4B6CB-881E-F07E-EE1E-A23721DB15B5}"/>
              </a:ext>
            </a:extLst>
          </p:cNvPr>
          <p:cNvSpPr txBox="1"/>
          <p:nvPr/>
        </p:nvSpPr>
        <p:spPr>
          <a:xfrm>
            <a:off x="1719136" y="779929"/>
            <a:ext cx="6957199" cy="523220"/>
          </a:xfrm>
          <a:prstGeom prst="rect">
            <a:avLst/>
          </a:prstGeom>
          <a:noFill/>
        </p:spPr>
        <p:txBody>
          <a:bodyPr wrap="square" rtlCol="0">
            <a:spAutoFit/>
          </a:bodyPr>
          <a:lstStyle/>
          <a:p>
            <a:pPr algn="l"/>
            <a:r>
              <a:rPr lang="it-IT" sz="2800" b="1" dirty="0">
                <a:solidFill>
                  <a:srgbClr val="1482C5"/>
                </a:solidFill>
                <a:cs typeface="Arial Narrow" panose="020B0604020202020204" pitchFamily="34" charset="0"/>
              </a:rPr>
              <a:t>Metodologia applicata (regressioni)</a:t>
            </a:r>
          </a:p>
        </p:txBody>
      </p:sp>
      <p:sp>
        <p:nvSpPr>
          <p:cNvPr id="8" name="CasellaDiTesto 7">
            <a:extLst>
              <a:ext uri="{FF2B5EF4-FFF2-40B4-BE49-F238E27FC236}">
                <a16:creationId xmlns:a16="http://schemas.microsoft.com/office/drawing/2014/main" id="{55D049FA-6CD6-8B98-6D65-1B134D38AB24}"/>
              </a:ext>
            </a:extLst>
          </p:cNvPr>
          <p:cNvSpPr txBox="1"/>
          <p:nvPr/>
        </p:nvSpPr>
        <p:spPr>
          <a:xfrm>
            <a:off x="657368" y="570414"/>
            <a:ext cx="1033200" cy="925200"/>
          </a:xfrm>
          <a:prstGeom prst="rect">
            <a:avLst/>
          </a:prstGeom>
          <a:noFill/>
        </p:spPr>
        <p:txBody>
          <a:bodyPr wrap="square" rtlCol="0">
            <a:spAutoFit/>
          </a:bodyPr>
          <a:lstStyle/>
          <a:p>
            <a:pPr algn="ctr"/>
            <a:r>
              <a:rPr lang="it-IT" sz="5400" b="1" dirty="0">
                <a:solidFill>
                  <a:srgbClr val="1482C5"/>
                </a:solidFill>
                <a:latin typeface="Century Gothic" panose="020B0502020202020204" pitchFamily="34" charset="0"/>
              </a:rPr>
              <a:t>12</a:t>
            </a:r>
          </a:p>
        </p:txBody>
      </p:sp>
      <p:sp>
        <p:nvSpPr>
          <p:cNvPr id="4" name="CasellaDiTesto 3">
            <a:extLst>
              <a:ext uri="{FF2B5EF4-FFF2-40B4-BE49-F238E27FC236}">
                <a16:creationId xmlns:a16="http://schemas.microsoft.com/office/drawing/2014/main" id="{24FD2FA0-3FF7-C2B2-96D5-FC5A50B4A251}"/>
              </a:ext>
            </a:extLst>
          </p:cNvPr>
          <p:cNvSpPr txBox="1"/>
          <p:nvPr/>
        </p:nvSpPr>
        <p:spPr>
          <a:xfrm>
            <a:off x="1007628" y="1735102"/>
            <a:ext cx="10416434" cy="3524042"/>
          </a:xfrm>
          <a:prstGeom prst="rect">
            <a:avLst/>
          </a:prstGeom>
          <a:noFill/>
        </p:spPr>
        <p:txBody>
          <a:bodyPr wrap="square" rtlCol="0">
            <a:spAutoFit/>
          </a:bodyPr>
          <a:lstStyle/>
          <a:p>
            <a:pPr>
              <a:spcAft>
                <a:spcPts val="600"/>
              </a:spcAft>
            </a:pPr>
            <a:r>
              <a:rPr lang="it-IT" sz="2200" dirty="0">
                <a:solidFill>
                  <a:srgbClr val="FF0000"/>
                </a:solidFill>
              </a:rPr>
              <a:t>Per caratterizzare l'andamento del divario del reddito agricolo a livello aziendale</a:t>
            </a:r>
          </a:p>
          <a:p>
            <a:pPr>
              <a:spcAft>
                <a:spcPts val="600"/>
              </a:spcAft>
            </a:pPr>
            <a:r>
              <a:rPr lang="it-IT" sz="2200" dirty="0"/>
              <a:t>4 regressioni  che  stimano le differenze nelle variabili dipendenti tra l’inizio (2014 baseline) e la fine (2022) del periodo di programmazione della PAC</a:t>
            </a:r>
          </a:p>
          <a:p>
            <a:pPr marL="342900" indent="-342900">
              <a:spcAft>
                <a:spcPts val="600"/>
              </a:spcAft>
              <a:buFont typeface="Arial" panose="020B0604020202020204" pitchFamily="34" charset="0"/>
              <a:buChar char="•"/>
            </a:pPr>
            <a:r>
              <a:rPr lang="it-IT" sz="2200" dirty="0"/>
              <a:t>FNVA per azienda e per unità di lavoro (AWU) per stimare le variazioni delle differenze nei redditi agricoli medi tra aziende appartenenti alle macroregioni</a:t>
            </a:r>
          </a:p>
          <a:p>
            <a:pPr marL="342900" indent="-342900">
              <a:spcAft>
                <a:spcPts val="600"/>
              </a:spcAft>
              <a:buFont typeface="Arial" panose="020B0604020202020204" pitchFamily="34" charset="0"/>
              <a:buChar char="•"/>
            </a:pPr>
            <a:r>
              <a:rPr lang="it-IT" sz="2200" dirty="0"/>
              <a:t>CAP support per azienda e per AWU per stimare le variazioni nei sussidi PAC ricevuti dalle aziende agricole</a:t>
            </a:r>
          </a:p>
          <a:p>
            <a:pPr>
              <a:spcAft>
                <a:spcPts val="600"/>
              </a:spcAft>
            </a:pPr>
            <a:r>
              <a:rPr lang="it-IT" sz="2200" dirty="0"/>
              <a:t>Variabili indipendenti: specializzazione produttiva, dimensione economica</a:t>
            </a:r>
          </a:p>
          <a:p>
            <a:pPr>
              <a:spcAft>
                <a:spcPts val="600"/>
              </a:spcAft>
            </a:pPr>
            <a:r>
              <a:rPr lang="it-IT" sz="2200" dirty="0"/>
              <a:t>Campione RICA: 11.000 aziende per un totale di 21.657 osservazioni</a:t>
            </a:r>
          </a:p>
        </p:txBody>
      </p:sp>
    </p:spTree>
    <p:extLst>
      <p:ext uri="{BB962C8B-B14F-4D97-AF65-F5344CB8AC3E}">
        <p14:creationId xmlns:p14="http://schemas.microsoft.com/office/powerpoint/2010/main" val="2774576804"/>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291FA8E-702E-6210-1E40-D31E110F4332}"/>
              </a:ext>
            </a:extLst>
          </p:cNvPr>
          <p:cNvSpPr txBox="1"/>
          <p:nvPr/>
        </p:nvSpPr>
        <p:spPr>
          <a:xfrm>
            <a:off x="1719136" y="779929"/>
            <a:ext cx="6957199" cy="523220"/>
          </a:xfrm>
          <a:prstGeom prst="rect">
            <a:avLst/>
          </a:prstGeom>
          <a:noFill/>
        </p:spPr>
        <p:txBody>
          <a:bodyPr wrap="square" rtlCol="0">
            <a:spAutoFit/>
          </a:bodyPr>
          <a:lstStyle/>
          <a:p>
            <a:pPr algn="l"/>
            <a:r>
              <a:rPr lang="it-IT" sz="2800" b="1" dirty="0">
                <a:solidFill>
                  <a:srgbClr val="06824D"/>
                </a:solidFill>
                <a:cs typeface="Arial Narrow" panose="020B0604020202020204" pitchFamily="34" charset="0"/>
              </a:rPr>
              <a:t>I risultati delle regressioni</a:t>
            </a:r>
          </a:p>
        </p:txBody>
      </p:sp>
      <p:sp>
        <p:nvSpPr>
          <p:cNvPr id="7" name="CasellaDiTesto 6">
            <a:extLst>
              <a:ext uri="{FF2B5EF4-FFF2-40B4-BE49-F238E27FC236}">
                <a16:creationId xmlns:a16="http://schemas.microsoft.com/office/drawing/2014/main" id="{D4F0D60E-84AA-9B44-E2BE-911A5F22B4AD}"/>
              </a:ext>
            </a:extLst>
          </p:cNvPr>
          <p:cNvSpPr txBox="1"/>
          <p:nvPr/>
        </p:nvSpPr>
        <p:spPr>
          <a:xfrm>
            <a:off x="657368" y="570414"/>
            <a:ext cx="1033200" cy="925200"/>
          </a:xfrm>
          <a:prstGeom prst="rect">
            <a:avLst/>
          </a:prstGeom>
          <a:noFill/>
        </p:spPr>
        <p:txBody>
          <a:bodyPr wrap="square" rtlCol="0">
            <a:spAutoFit/>
          </a:bodyPr>
          <a:lstStyle/>
          <a:p>
            <a:pPr algn="ctr"/>
            <a:r>
              <a:rPr lang="it-IT" sz="5400" b="1" dirty="0">
                <a:solidFill>
                  <a:srgbClr val="06824D"/>
                </a:solidFill>
                <a:latin typeface="Century Gothic" panose="020B0502020202020204" pitchFamily="34" charset="0"/>
              </a:rPr>
              <a:t>13</a:t>
            </a:r>
          </a:p>
        </p:txBody>
      </p:sp>
      <p:pic>
        <p:nvPicPr>
          <p:cNvPr id="8" name="Immagine 7">
            <a:extLst>
              <a:ext uri="{FF2B5EF4-FFF2-40B4-BE49-F238E27FC236}">
                <a16:creationId xmlns:a16="http://schemas.microsoft.com/office/drawing/2014/main" id="{5177B736-FA50-116C-E3E9-04221A83208D}"/>
              </a:ext>
            </a:extLst>
          </p:cNvPr>
          <p:cNvPicPr>
            <a:picLocks noChangeAspect="1"/>
          </p:cNvPicPr>
          <p:nvPr/>
        </p:nvPicPr>
        <p:blipFill>
          <a:blip r:embed="rId3"/>
          <a:stretch>
            <a:fillRect/>
          </a:stretch>
        </p:blipFill>
        <p:spPr>
          <a:xfrm>
            <a:off x="0" y="1431496"/>
            <a:ext cx="7697465" cy="4657070"/>
          </a:xfrm>
          <a:prstGeom prst="rect">
            <a:avLst/>
          </a:prstGeom>
        </p:spPr>
      </p:pic>
      <p:pic>
        <p:nvPicPr>
          <p:cNvPr id="9" name="Immagine 8">
            <a:extLst>
              <a:ext uri="{FF2B5EF4-FFF2-40B4-BE49-F238E27FC236}">
                <a16:creationId xmlns:a16="http://schemas.microsoft.com/office/drawing/2014/main" id="{9971326A-AA46-FFB5-6404-DB4CD64DB1EC}"/>
              </a:ext>
            </a:extLst>
          </p:cNvPr>
          <p:cNvPicPr>
            <a:picLocks noChangeAspect="1"/>
          </p:cNvPicPr>
          <p:nvPr/>
        </p:nvPicPr>
        <p:blipFill>
          <a:blip r:embed="rId3"/>
          <a:stretch>
            <a:fillRect/>
          </a:stretch>
        </p:blipFill>
        <p:spPr>
          <a:xfrm>
            <a:off x="0" y="1431496"/>
            <a:ext cx="7697465" cy="4657070"/>
          </a:xfrm>
          <a:prstGeom prst="rect">
            <a:avLst/>
          </a:prstGeom>
        </p:spPr>
      </p:pic>
      <p:sp>
        <p:nvSpPr>
          <p:cNvPr id="10" name="Rettangolo 9">
            <a:extLst>
              <a:ext uri="{FF2B5EF4-FFF2-40B4-BE49-F238E27FC236}">
                <a16:creationId xmlns:a16="http://schemas.microsoft.com/office/drawing/2014/main" id="{E3DADC57-6C28-697A-AD90-F316B3832F14}"/>
              </a:ext>
            </a:extLst>
          </p:cNvPr>
          <p:cNvSpPr/>
          <p:nvPr/>
        </p:nvSpPr>
        <p:spPr>
          <a:xfrm>
            <a:off x="66910" y="1728439"/>
            <a:ext cx="4435526" cy="1906859"/>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ttangolo 10">
            <a:extLst>
              <a:ext uri="{FF2B5EF4-FFF2-40B4-BE49-F238E27FC236}">
                <a16:creationId xmlns:a16="http://schemas.microsoft.com/office/drawing/2014/main" id="{BDAF97DD-FBA1-1E03-DC04-D856B6205534}"/>
              </a:ext>
            </a:extLst>
          </p:cNvPr>
          <p:cNvSpPr/>
          <p:nvPr/>
        </p:nvSpPr>
        <p:spPr>
          <a:xfrm>
            <a:off x="4683512" y="1728439"/>
            <a:ext cx="2762842" cy="1906859"/>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ttangolo 11">
            <a:extLst>
              <a:ext uri="{FF2B5EF4-FFF2-40B4-BE49-F238E27FC236}">
                <a16:creationId xmlns:a16="http://schemas.microsoft.com/office/drawing/2014/main" id="{E18E221C-6AB0-BE32-0548-BFDBC5A91A3D}"/>
              </a:ext>
            </a:extLst>
          </p:cNvPr>
          <p:cNvSpPr/>
          <p:nvPr/>
        </p:nvSpPr>
        <p:spPr>
          <a:xfrm>
            <a:off x="4683511" y="4995746"/>
            <a:ext cx="2762842" cy="30666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ttangolo 12">
            <a:extLst>
              <a:ext uri="{FF2B5EF4-FFF2-40B4-BE49-F238E27FC236}">
                <a16:creationId xmlns:a16="http://schemas.microsoft.com/office/drawing/2014/main" id="{66B3C116-A2FD-3DDF-C815-3B5ABCD55672}"/>
              </a:ext>
            </a:extLst>
          </p:cNvPr>
          <p:cNvSpPr/>
          <p:nvPr/>
        </p:nvSpPr>
        <p:spPr>
          <a:xfrm>
            <a:off x="79686" y="4995746"/>
            <a:ext cx="4435526" cy="30666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ttangolo 13">
            <a:extLst>
              <a:ext uri="{FF2B5EF4-FFF2-40B4-BE49-F238E27FC236}">
                <a16:creationId xmlns:a16="http://schemas.microsoft.com/office/drawing/2014/main" id="{2685B313-4216-1375-5E08-AE127FAE3AF6}"/>
              </a:ext>
            </a:extLst>
          </p:cNvPr>
          <p:cNvSpPr/>
          <p:nvPr/>
        </p:nvSpPr>
        <p:spPr>
          <a:xfrm>
            <a:off x="4683511" y="3665642"/>
            <a:ext cx="2762842" cy="1293542"/>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asellaDiTesto 14">
            <a:extLst>
              <a:ext uri="{FF2B5EF4-FFF2-40B4-BE49-F238E27FC236}">
                <a16:creationId xmlns:a16="http://schemas.microsoft.com/office/drawing/2014/main" id="{958E0027-6271-5BC4-E38C-77525614427E}"/>
              </a:ext>
            </a:extLst>
          </p:cNvPr>
          <p:cNvSpPr txBox="1"/>
          <p:nvPr/>
        </p:nvSpPr>
        <p:spPr>
          <a:xfrm>
            <a:off x="7697465" y="1041999"/>
            <a:ext cx="4373368" cy="2631490"/>
          </a:xfrm>
          <a:prstGeom prst="rect">
            <a:avLst/>
          </a:prstGeom>
          <a:noFill/>
        </p:spPr>
        <p:txBody>
          <a:bodyPr wrap="square">
            <a:spAutoFit/>
          </a:bodyPr>
          <a:lstStyle/>
          <a:p>
            <a:pPr>
              <a:spcAft>
                <a:spcPts val="600"/>
              </a:spcAft>
            </a:pPr>
            <a:r>
              <a:rPr lang="it-IT" sz="2000" dirty="0"/>
              <a:t>Le regressioni sulle variabili di reddito confermano l’esistenza di marcate disparità geografiche nelle performance aziendali tra il 2014 e il 2022</a:t>
            </a:r>
          </a:p>
          <a:p>
            <a:pPr>
              <a:spcAft>
                <a:spcPts val="600"/>
              </a:spcAft>
            </a:pPr>
            <a:r>
              <a:rPr lang="it-IT" sz="2000" dirty="0"/>
              <a:t>Le differenze di redditività e produttività, già ampie nel 2014, si acuiscono nel 2022, allargando il gap tra Sud e Nord</a:t>
            </a:r>
          </a:p>
        </p:txBody>
      </p:sp>
      <p:sp>
        <p:nvSpPr>
          <p:cNvPr id="17" name="CasellaDiTesto 16">
            <a:extLst>
              <a:ext uri="{FF2B5EF4-FFF2-40B4-BE49-F238E27FC236}">
                <a16:creationId xmlns:a16="http://schemas.microsoft.com/office/drawing/2014/main" id="{54ADA5E0-933A-13C8-FF0C-2F52FE0207D4}"/>
              </a:ext>
            </a:extLst>
          </p:cNvPr>
          <p:cNvSpPr txBox="1"/>
          <p:nvPr/>
        </p:nvSpPr>
        <p:spPr>
          <a:xfrm>
            <a:off x="7697465" y="3648089"/>
            <a:ext cx="4373368" cy="1631216"/>
          </a:xfrm>
          <a:prstGeom prst="rect">
            <a:avLst/>
          </a:prstGeom>
          <a:noFill/>
        </p:spPr>
        <p:txBody>
          <a:bodyPr wrap="square">
            <a:spAutoFit/>
          </a:bodyPr>
          <a:lstStyle/>
          <a:p>
            <a:pPr>
              <a:spcAft>
                <a:spcPts val="600"/>
              </a:spcAft>
            </a:pPr>
            <a:r>
              <a:rPr lang="it-IT" sz="2000" dirty="0"/>
              <a:t>Il sostegno della PAC non compensa questi divari, nonostante il più elevato sostegno ricevuto dal Sud (e dal Centro) nel 2014 rispetto al Nord e ancora di più nel 2022 (soprattutto in termini di AWU)</a:t>
            </a:r>
          </a:p>
        </p:txBody>
      </p:sp>
      <p:sp>
        <p:nvSpPr>
          <p:cNvPr id="19" name="CasellaDiTesto 18">
            <a:extLst>
              <a:ext uri="{FF2B5EF4-FFF2-40B4-BE49-F238E27FC236}">
                <a16:creationId xmlns:a16="http://schemas.microsoft.com/office/drawing/2014/main" id="{3004544A-8633-21CF-1268-48F177332F35}"/>
              </a:ext>
            </a:extLst>
          </p:cNvPr>
          <p:cNvSpPr txBox="1"/>
          <p:nvPr/>
        </p:nvSpPr>
        <p:spPr>
          <a:xfrm>
            <a:off x="7697465" y="5391986"/>
            <a:ext cx="4373368" cy="1323439"/>
          </a:xfrm>
          <a:prstGeom prst="rect">
            <a:avLst/>
          </a:prstGeom>
          <a:noFill/>
        </p:spPr>
        <p:txBody>
          <a:bodyPr wrap="square">
            <a:spAutoFit/>
          </a:bodyPr>
          <a:lstStyle/>
          <a:p>
            <a:pPr>
              <a:spcAft>
                <a:spcPts val="600"/>
              </a:spcAft>
            </a:pPr>
            <a:r>
              <a:rPr lang="it-IT" sz="2000" dirty="0"/>
              <a:t>Colture permanenti, aziende miste (per AWU) ricevono meno sostegno dalla PAC rispetto ai seminativi e le piccole rispetto alle medie e grandi</a:t>
            </a:r>
          </a:p>
        </p:txBody>
      </p:sp>
    </p:spTree>
    <p:extLst>
      <p:ext uri="{BB962C8B-B14F-4D97-AF65-F5344CB8AC3E}">
        <p14:creationId xmlns:p14="http://schemas.microsoft.com/office/powerpoint/2010/main" val="190052194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p:bldP spid="17"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E5F19-DEB3-8842-36DB-FD3002A01A89}"/>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E319D349-2638-5295-8FB6-43FA1026BDA7}"/>
              </a:ext>
            </a:extLst>
          </p:cNvPr>
          <p:cNvSpPr txBox="1"/>
          <p:nvPr/>
        </p:nvSpPr>
        <p:spPr>
          <a:xfrm>
            <a:off x="1357888" y="441259"/>
            <a:ext cx="6957199" cy="523220"/>
          </a:xfrm>
          <a:prstGeom prst="rect">
            <a:avLst/>
          </a:prstGeom>
          <a:noFill/>
        </p:spPr>
        <p:txBody>
          <a:bodyPr wrap="square" rtlCol="0">
            <a:spAutoFit/>
          </a:bodyPr>
          <a:lstStyle/>
          <a:p>
            <a:pPr algn="l"/>
            <a:r>
              <a:rPr lang="it-IT" sz="2800" b="1" dirty="0">
                <a:solidFill>
                  <a:srgbClr val="AE1E2D"/>
                </a:solidFill>
                <a:cs typeface="Arial Narrow" panose="020B0604020202020204" pitchFamily="34" charset="0"/>
              </a:rPr>
              <a:t>Variazioni medie del sostegno PAC</a:t>
            </a:r>
          </a:p>
        </p:txBody>
      </p:sp>
      <p:sp>
        <p:nvSpPr>
          <p:cNvPr id="5" name="CasellaDiTesto 4">
            <a:extLst>
              <a:ext uri="{FF2B5EF4-FFF2-40B4-BE49-F238E27FC236}">
                <a16:creationId xmlns:a16="http://schemas.microsoft.com/office/drawing/2014/main" id="{65665469-F755-E643-535B-C041DDC189D0}"/>
              </a:ext>
            </a:extLst>
          </p:cNvPr>
          <p:cNvSpPr txBox="1"/>
          <p:nvPr/>
        </p:nvSpPr>
        <p:spPr>
          <a:xfrm>
            <a:off x="323850" y="231744"/>
            <a:ext cx="1034038" cy="923330"/>
          </a:xfrm>
          <a:prstGeom prst="rect">
            <a:avLst/>
          </a:prstGeom>
          <a:noFill/>
        </p:spPr>
        <p:txBody>
          <a:bodyPr wrap="square" rtlCol="0">
            <a:spAutoFit/>
          </a:bodyPr>
          <a:lstStyle/>
          <a:p>
            <a:pPr algn="ctr"/>
            <a:r>
              <a:rPr lang="it-IT" sz="5400" b="1" dirty="0">
                <a:solidFill>
                  <a:srgbClr val="AE1E2D"/>
                </a:solidFill>
                <a:latin typeface="Century Gothic" panose="020B0502020202020204" pitchFamily="34" charset="0"/>
              </a:rPr>
              <a:t>14</a:t>
            </a:r>
          </a:p>
        </p:txBody>
      </p:sp>
      <p:pic>
        <p:nvPicPr>
          <p:cNvPr id="2" name="Immagine 1">
            <a:extLst>
              <a:ext uri="{FF2B5EF4-FFF2-40B4-BE49-F238E27FC236}">
                <a16:creationId xmlns:a16="http://schemas.microsoft.com/office/drawing/2014/main" id="{C63E9F90-B1BC-54DA-7717-EA079E4E4D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79" t="5925" r="2674" b="2179"/>
          <a:stretch>
            <a:fillRect/>
          </a:stretch>
        </p:blipFill>
        <p:spPr bwMode="auto">
          <a:xfrm>
            <a:off x="190186" y="1074809"/>
            <a:ext cx="6899557" cy="502200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046B94CA-8388-3BB8-D0DA-8DD79E449CE5}"/>
              </a:ext>
            </a:extLst>
          </p:cNvPr>
          <p:cNvSpPr txBox="1"/>
          <p:nvPr/>
        </p:nvSpPr>
        <p:spPr>
          <a:xfrm>
            <a:off x="7214839" y="430218"/>
            <a:ext cx="4786975" cy="5555367"/>
          </a:xfrm>
          <a:prstGeom prst="rect">
            <a:avLst/>
          </a:prstGeom>
          <a:noFill/>
        </p:spPr>
        <p:txBody>
          <a:bodyPr wrap="square">
            <a:spAutoFit/>
          </a:bodyPr>
          <a:lstStyle/>
          <a:p>
            <a:pPr>
              <a:spcAft>
                <a:spcPts val="600"/>
              </a:spcAft>
            </a:pPr>
            <a:r>
              <a:rPr lang="it-IT" sz="2000" dirty="0"/>
              <a:t>Variazioni</a:t>
            </a:r>
            <a:r>
              <a:rPr lang="it-IT" sz="2000" noProof="0" dirty="0"/>
              <a:t> stimate delle nostre variabili dipendenti tra il 2014 e il 2022 di un’azienda “tipo</a:t>
            </a:r>
            <a:r>
              <a:rPr lang="it-IT" sz="2000" dirty="0"/>
              <a:t>"</a:t>
            </a:r>
            <a:r>
              <a:rPr lang="it-IT" sz="2000" noProof="0" dirty="0"/>
              <a:t> in ogni macro-regione e l’intervallo di confidenza entro cui è probabile che tale variazione si attesti</a:t>
            </a:r>
          </a:p>
          <a:p>
            <a:pPr>
              <a:spcAft>
                <a:spcPts val="600"/>
              </a:spcAft>
            </a:pPr>
            <a:r>
              <a:rPr lang="it-IT" sz="2000" dirty="0"/>
              <a:t>In media, nel 2014, le aziende agricole del Sud hanno ricevuto un sostegno al reddito della PAC relativamente maggiore rispetto a quelle del Nord, sebbene questo sostegno sia diminuito nel 2022 (quadrante a).</a:t>
            </a:r>
          </a:p>
          <a:p>
            <a:pPr>
              <a:spcAft>
                <a:spcPts val="600"/>
              </a:spcAft>
            </a:pPr>
            <a:r>
              <a:rPr lang="it-IT" sz="2000" dirty="0"/>
              <a:t>Il sostegno della PAC per AWU (quadrante b) è aumentato tra il 2014 e il 2022 in tutte e tre le macroregioni, in particolare nell'Italia centrale</a:t>
            </a:r>
          </a:p>
          <a:p>
            <a:pPr>
              <a:spcAft>
                <a:spcPts val="600"/>
              </a:spcAft>
            </a:pPr>
            <a:r>
              <a:rPr lang="it-IT" sz="2000" dirty="0"/>
              <a:t>Il Sud mantiene un differenziale (positivo) rispetto al Nord per tutto il periodo analizzato</a:t>
            </a:r>
          </a:p>
        </p:txBody>
      </p:sp>
    </p:spTree>
    <p:extLst>
      <p:ext uri="{BB962C8B-B14F-4D97-AF65-F5344CB8AC3E}">
        <p14:creationId xmlns:p14="http://schemas.microsoft.com/office/powerpoint/2010/main" val="1309987344"/>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59003-E86E-5537-C3E4-99F2629F9FB7}"/>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1A83F676-4126-F33A-5784-15E88ED11C01}"/>
              </a:ext>
            </a:extLst>
          </p:cNvPr>
          <p:cNvSpPr txBox="1"/>
          <p:nvPr/>
        </p:nvSpPr>
        <p:spPr>
          <a:xfrm>
            <a:off x="1357888" y="441259"/>
            <a:ext cx="6957199" cy="523220"/>
          </a:xfrm>
          <a:prstGeom prst="rect">
            <a:avLst/>
          </a:prstGeom>
          <a:noFill/>
        </p:spPr>
        <p:txBody>
          <a:bodyPr wrap="square" rtlCol="0">
            <a:spAutoFit/>
          </a:bodyPr>
          <a:lstStyle/>
          <a:p>
            <a:pPr algn="l"/>
            <a:r>
              <a:rPr lang="it-IT" sz="2800" b="1" dirty="0">
                <a:solidFill>
                  <a:srgbClr val="1482C5"/>
                </a:solidFill>
                <a:cs typeface="Arial Narrow" panose="020B0604020202020204" pitchFamily="34" charset="0"/>
              </a:rPr>
              <a:t>Variazioni medie del reddito agricolo</a:t>
            </a:r>
          </a:p>
        </p:txBody>
      </p:sp>
      <p:sp>
        <p:nvSpPr>
          <p:cNvPr id="5" name="CasellaDiTesto 4">
            <a:extLst>
              <a:ext uri="{FF2B5EF4-FFF2-40B4-BE49-F238E27FC236}">
                <a16:creationId xmlns:a16="http://schemas.microsoft.com/office/drawing/2014/main" id="{F12D547C-CC64-039C-11E7-6654A6E93253}"/>
              </a:ext>
            </a:extLst>
          </p:cNvPr>
          <p:cNvSpPr txBox="1"/>
          <p:nvPr/>
        </p:nvSpPr>
        <p:spPr>
          <a:xfrm>
            <a:off x="323850" y="231744"/>
            <a:ext cx="1034038" cy="923330"/>
          </a:xfrm>
          <a:prstGeom prst="rect">
            <a:avLst/>
          </a:prstGeom>
          <a:noFill/>
        </p:spPr>
        <p:txBody>
          <a:bodyPr wrap="square" rtlCol="0">
            <a:spAutoFit/>
          </a:bodyPr>
          <a:lstStyle/>
          <a:p>
            <a:pPr algn="ctr"/>
            <a:r>
              <a:rPr lang="it-IT" sz="5400" b="1" dirty="0">
                <a:solidFill>
                  <a:srgbClr val="1482C5"/>
                </a:solidFill>
                <a:latin typeface="Century Gothic" panose="020B0502020202020204" pitchFamily="34" charset="0"/>
              </a:rPr>
              <a:t>15</a:t>
            </a:r>
          </a:p>
        </p:txBody>
      </p:sp>
      <p:pic>
        <p:nvPicPr>
          <p:cNvPr id="6" name="Immagine 5">
            <a:extLst>
              <a:ext uri="{FF2B5EF4-FFF2-40B4-BE49-F238E27FC236}">
                <a16:creationId xmlns:a16="http://schemas.microsoft.com/office/drawing/2014/main" id="{0779E7FC-4190-6E43-50DF-53DA2D7824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63" t="10991"/>
          <a:stretch>
            <a:fillRect/>
          </a:stretch>
        </p:blipFill>
        <p:spPr bwMode="auto">
          <a:xfrm>
            <a:off x="167268" y="1071912"/>
            <a:ext cx="7304149" cy="502091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7EA5E868-4FC9-0894-912B-74D628B1A561}"/>
              </a:ext>
            </a:extLst>
          </p:cNvPr>
          <p:cNvSpPr txBox="1"/>
          <p:nvPr/>
        </p:nvSpPr>
        <p:spPr>
          <a:xfrm>
            <a:off x="7582830" y="1356562"/>
            <a:ext cx="4282068" cy="4570482"/>
          </a:xfrm>
          <a:prstGeom prst="rect">
            <a:avLst/>
          </a:prstGeom>
          <a:noFill/>
        </p:spPr>
        <p:txBody>
          <a:bodyPr wrap="square">
            <a:spAutoFit/>
          </a:bodyPr>
          <a:lstStyle/>
          <a:p>
            <a:pPr>
              <a:spcAft>
                <a:spcPts val="600"/>
              </a:spcAft>
            </a:pPr>
            <a:r>
              <a:rPr lang="it-IT" sz="2200" dirty="0"/>
              <a:t>In termini di valore aggiunto (a) e produttività del lavoro (b) l'azienda tipo del Sud ha ampliato il divario (negativo) rispetto al Centro e al Nord tra prima (2014) e dopo (2022)</a:t>
            </a:r>
            <a:endParaRPr lang="en-GB" sz="2200" dirty="0"/>
          </a:p>
          <a:p>
            <a:pPr>
              <a:spcAft>
                <a:spcPts val="600"/>
              </a:spcAft>
            </a:pPr>
            <a:r>
              <a:rPr lang="it-IT" sz="2200" dirty="0"/>
              <a:t>Nonostante ricevano livelli di sostegno più elevati, le aziende agricole del Sud continuano a presentare divari sostanziali e sempre più ampi nel reddito agricolo, sia per azienda agricola che per AWU</a:t>
            </a:r>
          </a:p>
        </p:txBody>
      </p:sp>
    </p:spTree>
    <p:extLst>
      <p:ext uri="{BB962C8B-B14F-4D97-AF65-F5344CB8AC3E}">
        <p14:creationId xmlns:p14="http://schemas.microsoft.com/office/powerpoint/2010/main" val="2813261975"/>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CC565-D95B-E191-4DBB-C11261319EAF}"/>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264A896-0049-53ED-C52E-A7E00226C6E5}"/>
              </a:ext>
            </a:extLst>
          </p:cNvPr>
          <p:cNvSpPr txBox="1"/>
          <p:nvPr/>
        </p:nvSpPr>
        <p:spPr>
          <a:xfrm>
            <a:off x="1719136" y="779929"/>
            <a:ext cx="6957199" cy="523220"/>
          </a:xfrm>
          <a:prstGeom prst="rect">
            <a:avLst/>
          </a:prstGeom>
          <a:noFill/>
        </p:spPr>
        <p:txBody>
          <a:bodyPr wrap="square" rtlCol="0">
            <a:spAutoFit/>
          </a:bodyPr>
          <a:lstStyle/>
          <a:p>
            <a:pPr algn="l"/>
            <a:r>
              <a:rPr lang="it-IT" sz="2800" b="1" dirty="0">
                <a:solidFill>
                  <a:srgbClr val="06824D"/>
                </a:solidFill>
                <a:cs typeface="Arial Narrow" panose="020B0604020202020204" pitchFamily="34" charset="0"/>
              </a:rPr>
              <a:t>Risultati emersi</a:t>
            </a:r>
          </a:p>
        </p:txBody>
      </p:sp>
      <p:sp>
        <p:nvSpPr>
          <p:cNvPr id="8" name="CasellaDiTesto 7">
            <a:extLst>
              <a:ext uri="{FF2B5EF4-FFF2-40B4-BE49-F238E27FC236}">
                <a16:creationId xmlns:a16="http://schemas.microsoft.com/office/drawing/2014/main" id="{42FDDF49-0760-8D70-DE72-04F9A7EEEC89}"/>
              </a:ext>
            </a:extLst>
          </p:cNvPr>
          <p:cNvSpPr txBox="1"/>
          <p:nvPr/>
        </p:nvSpPr>
        <p:spPr>
          <a:xfrm>
            <a:off x="657368" y="570414"/>
            <a:ext cx="1033200" cy="925200"/>
          </a:xfrm>
          <a:prstGeom prst="rect">
            <a:avLst/>
          </a:prstGeom>
          <a:noFill/>
        </p:spPr>
        <p:txBody>
          <a:bodyPr wrap="square" rtlCol="0">
            <a:spAutoFit/>
          </a:bodyPr>
          <a:lstStyle/>
          <a:p>
            <a:pPr algn="ctr"/>
            <a:r>
              <a:rPr lang="it-IT" sz="5400" b="1" dirty="0">
                <a:solidFill>
                  <a:srgbClr val="06824D"/>
                </a:solidFill>
                <a:latin typeface="Century Gothic" panose="020B0502020202020204" pitchFamily="34" charset="0"/>
              </a:rPr>
              <a:t>16</a:t>
            </a:r>
          </a:p>
        </p:txBody>
      </p:sp>
      <p:sp>
        <p:nvSpPr>
          <p:cNvPr id="4" name="CasellaDiTesto 3">
            <a:extLst>
              <a:ext uri="{FF2B5EF4-FFF2-40B4-BE49-F238E27FC236}">
                <a16:creationId xmlns:a16="http://schemas.microsoft.com/office/drawing/2014/main" id="{186F8B13-041F-5409-DA6D-EFD4E902982D}"/>
              </a:ext>
            </a:extLst>
          </p:cNvPr>
          <p:cNvSpPr txBox="1"/>
          <p:nvPr/>
        </p:nvSpPr>
        <p:spPr>
          <a:xfrm>
            <a:off x="1007628" y="1735102"/>
            <a:ext cx="10416434" cy="3447098"/>
          </a:xfrm>
          <a:prstGeom prst="rect">
            <a:avLst/>
          </a:prstGeom>
          <a:noFill/>
        </p:spPr>
        <p:txBody>
          <a:bodyPr wrap="square" rtlCol="0">
            <a:spAutoFit/>
          </a:bodyPr>
          <a:lstStyle/>
          <a:p>
            <a:pPr marL="342900" indent="-342900">
              <a:lnSpc>
                <a:spcPct val="100000"/>
              </a:lnSpc>
              <a:spcBef>
                <a:spcPts val="0"/>
              </a:spcBef>
              <a:spcAft>
                <a:spcPts val="600"/>
              </a:spcAft>
              <a:buFont typeface="Arial" panose="020B0604020202020204" pitchFamily="34" charset="0"/>
              <a:buChar char="•"/>
            </a:pPr>
            <a:r>
              <a:rPr lang="it-IT" sz="2200" dirty="0"/>
              <a:t>I dati confermano l’esistenza di un divario nei redditi agricoli tra il Sud e il resto del Paese, che si è ampliato tra il 2014 e il 2022</a:t>
            </a:r>
          </a:p>
          <a:p>
            <a:pPr marL="342900" indent="-342900">
              <a:lnSpc>
                <a:spcPct val="100000"/>
              </a:lnSpc>
              <a:spcBef>
                <a:spcPts val="0"/>
              </a:spcBef>
              <a:spcAft>
                <a:spcPts val="600"/>
              </a:spcAft>
              <a:buFont typeface="Arial" panose="020B0604020202020204" pitchFamily="34" charset="0"/>
              <a:buChar char="•"/>
            </a:pPr>
            <a:r>
              <a:rPr lang="it-IT" sz="2200" dirty="0"/>
              <a:t>L’esistenza del divario e la sua persistenza è rilevata dagli indicatori di reddito (A, B e C) ed è confermata dalle regressioni, anche quando le aziende hanno la stessa dimensione e la stessa specializzazione produttiva</a:t>
            </a:r>
          </a:p>
          <a:p>
            <a:pPr marL="342900" indent="-342900">
              <a:lnSpc>
                <a:spcPct val="100000"/>
              </a:lnSpc>
              <a:spcBef>
                <a:spcPts val="0"/>
              </a:spcBef>
              <a:spcAft>
                <a:spcPts val="600"/>
              </a:spcAft>
              <a:buFont typeface="Arial" panose="020B0604020202020204" pitchFamily="34" charset="0"/>
              <a:buChar char="•"/>
            </a:pPr>
            <a:r>
              <a:rPr lang="it-IT" sz="2200" dirty="0"/>
              <a:t>Nonostante il Sud riceva in media un maggior ammontare di risorse dalla PAC, tale sostegno non è in grado di colmare questo gap</a:t>
            </a:r>
          </a:p>
          <a:p>
            <a:pPr marL="342900" indent="-342900">
              <a:lnSpc>
                <a:spcPct val="100000"/>
              </a:lnSpc>
              <a:spcBef>
                <a:spcPts val="0"/>
              </a:spcBef>
              <a:spcAft>
                <a:spcPts val="600"/>
              </a:spcAft>
              <a:buFont typeface="Arial" panose="020B0604020202020204" pitchFamily="34" charset="0"/>
              <a:buChar char="•"/>
            </a:pPr>
            <a:r>
              <a:rPr lang="it-IT" sz="2200" dirty="0"/>
              <a:t>Si conferma l’esistenza della trappola del Mezzogiorno</a:t>
            </a:r>
          </a:p>
          <a:p>
            <a:pPr marL="342900" indent="-342900">
              <a:lnSpc>
                <a:spcPct val="100000"/>
              </a:lnSpc>
              <a:spcBef>
                <a:spcPts val="0"/>
              </a:spcBef>
              <a:spcAft>
                <a:spcPts val="600"/>
              </a:spcAft>
              <a:buFont typeface="Arial" panose="020B0604020202020204" pitchFamily="34" charset="0"/>
              <a:buChar char="•"/>
            </a:pPr>
            <a:r>
              <a:rPr lang="it-IT" sz="2200" dirty="0"/>
              <a:t>Crescente polarizzazione Nord-Sud, solo parzialmente attenuata dalla PAC</a:t>
            </a:r>
          </a:p>
        </p:txBody>
      </p:sp>
    </p:spTree>
    <p:extLst>
      <p:ext uri="{BB962C8B-B14F-4D97-AF65-F5344CB8AC3E}">
        <p14:creationId xmlns:p14="http://schemas.microsoft.com/office/powerpoint/2010/main" val="650375081"/>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1B4DB-A52A-044F-4D73-6367D851EAE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95EDAA4E-9CE8-0675-2436-A67C5C4957D0}"/>
              </a:ext>
            </a:extLst>
          </p:cNvPr>
          <p:cNvSpPr txBox="1"/>
          <p:nvPr/>
        </p:nvSpPr>
        <p:spPr>
          <a:xfrm>
            <a:off x="1719136" y="779929"/>
            <a:ext cx="6957199" cy="523220"/>
          </a:xfrm>
          <a:prstGeom prst="rect">
            <a:avLst/>
          </a:prstGeom>
          <a:noFill/>
        </p:spPr>
        <p:txBody>
          <a:bodyPr wrap="square" rtlCol="0">
            <a:spAutoFit/>
          </a:bodyPr>
          <a:lstStyle/>
          <a:p>
            <a:pPr algn="l"/>
            <a:r>
              <a:rPr lang="it-IT" sz="2800" b="1" dirty="0">
                <a:solidFill>
                  <a:srgbClr val="AE1E2D"/>
                </a:solidFill>
                <a:cs typeface="Arial Narrow" panose="020B0604020202020204" pitchFamily="34" charset="0"/>
              </a:rPr>
              <a:t>Discussione e futuri spunti di ricerca</a:t>
            </a:r>
          </a:p>
        </p:txBody>
      </p:sp>
      <p:sp>
        <p:nvSpPr>
          <p:cNvPr id="8" name="CasellaDiTesto 7">
            <a:extLst>
              <a:ext uri="{FF2B5EF4-FFF2-40B4-BE49-F238E27FC236}">
                <a16:creationId xmlns:a16="http://schemas.microsoft.com/office/drawing/2014/main" id="{0F2C4E2C-7D71-1CB7-928B-F6DE2471B33C}"/>
              </a:ext>
            </a:extLst>
          </p:cNvPr>
          <p:cNvSpPr txBox="1"/>
          <p:nvPr/>
        </p:nvSpPr>
        <p:spPr>
          <a:xfrm>
            <a:off x="657368" y="570414"/>
            <a:ext cx="1033200" cy="925200"/>
          </a:xfrm>
          <a:prstGeom prst="rect">
            <a:avLst/>
          </a:prstGeom>
          <a:noFill/>
        </p:spPr>
        <p:txBody>
          <a:bodyPr wrap="square" rtlCol="0">
            <a:spAutoFit/>
          </a:bodyPr>
          <a:lstStyle/>
          <a:p>
            <a:pPr algn="ctr"/>
            <a:r>
              <a:rPr lang="it-IT" sz="5400" b="1" dirty="0">
                <a:solidFill>
                  <a:srgbClr val="AE1E2D"/>
                </a:solidFill>
                <a:latin typeface="Century Gothic" panose="020B0502020202020204" pitchFamily="34" charset="0"/>
              </a:rPr>
              <a:t>17</a:t>
            </a:r>
          </a:p>
        </p:txBody>
      </p:sp>
      <p:sp>
        <p:nvSpPr>
          <p:cNvPr id="4" name="CasellaDiTesto 3">
            <a:extLst>
              <a:ext uri="{FF2B5EF4-FFF2-40B4-BE49-F238E27FC236}">
                <a16:creationId xmlns:a16="http://schemas.microsoft.com/office/drawing/2014/main" id="{293C2BE6-6536-D84B-00B0-F2D178900E56}"/>
              </a:ext>
            </a:extLst>
          </p:cNvPr>
          <p:cNvSpPr txBox="1"/>
          <p:nvPr/>
        </p:nvSpPr>
        <p:spPr>
          <a:xfrm>
            <a:off x="1007628" y="1735102"/>
            <a:ext cx="10416434" cy="3708708"/>
          </a:xfrm>
          <a:prstGeom prst="rect">
            <a:avLst/>
          </a:prstGeom>
          <a:noFill/>
        </p:spPr>
        <p:txBody>
          <a:bodyPr wrap="square" rtlCol="0">
            <a:spAutoFit/>
          </a:bodyPr>
          <a:lstStyle/>
          <a:p>
            <a:pPr marL="342900" indent="-342900">
              <a:lnSpc>
                <a:spcPct val="100000"/>
              </a:lnSpc>
              <a:spcBef>
                <a:spcPts val="0"/>
              </a:spcBef>
              <a:spcAft>
                <a:spcPts val="600"/>
              </a:spcAft>
              <a:buFont typeface="Arial" panose="020B0604020202020204" pitchFamily="34" charset="0"/>
              <a:buChar char="•"/>
            </a:pPr>
            <a:r>
              <a:rPr lang="it-IT" sz="2200" dirty="0"/>
              <a:t>La PAC 2023-2027, nonostante gli interventi redistributivi del sostegno, non affronta il problema delle disparità di reddito agricolo regionali</a:t>
            </a:r>
          </a:p>
          <a:p>
            <a:pPr marL="342900" indent="-342900">
              <a:lnSpc>
                <a:spcPct val="100000"/>
              </a:lnSpc>
              <a:spcBef>
                <a:spcPts val="0"/>
              </a:spcBef>
              <a:spcAft>
                <a:spcPts val="600"/>
              </a:spcAft>
              <a:buFont typeface="Arial" panose="020B0604020202020204" pitchFamily="34" charset="0"/>
              <a:buChar char="•"/>
            </a:pPr>
            <a:r>
              <a:rPr lang="it-IT" sz="2200" dirty="0"/>
              <a:t>Il “fondo unico” delle proposte 2028-2034 rappresenta l'opportunità di rendere le politiche più sinergiche e più coerenti con le esigenze regionali </a:t>
            </a:r>
          </a:p>
          <a:p>
            <a:pPr marL="342900" indent="-342900">
              <a:lnSpc>
                <a:spcPct val="100000"/>
              </a:lnSpc>
              <a:spcBef>
                <a:spcPts val="0"/>
              </a:spcBef>
              <a:spcAft>
                <a:spcPts val="600"/>
              </a:spcAft>
              <a:buFont typeface="Arial" panose="020B0604020202020204" pitchFamily="34" charset="0"/>
              <a:buChar char="•"/>
            </a:pPr>
            <a:r>
              <a:rPr lang="it-IT" sz="2200" dirty="0"/>
              <a:t>Necessità di affrontare strutturalmente i fattori che determinano la persistenza delle disparità di reddito agricolo (la debolezza della componente mercato al Sud) pena la persistenza della trappola del Mezzogiorno</a:t>
            </a:r>
          </a:p>
          <a:p>
            <a:pPr marL="342900" indent="-342900">
              <a:lnSpc>
                <a:spcPct val="100000"/>
              </a:lnSpc>
              <a:spcBef>
                <a:spcPts val="0"/>
              </a:spcBef>
              <a:spcAft>
                <a:spcPts val="600"/>
              </a:spcAft>
              <a:buFont typeface="Arial" panose="020B0604020202020204" pitchFamily="34" charset="0"/>
              <a:buChar char="•"/>
            </a:pPr>
            <a:r>
              <a:rPr lang="it-IT" sz="2200" dirty="0"/>
              <a:t>Ricerche future: integrazione tra PAC e politiche strutturali e di coesione, superando i problemi di disponibilità e coerenza dei dati per fornire una comprensione coerente delle dinamiche in gioco</a:t>
            </a:r>
          </a:p>
        </p:txBody>
      </p:sp>
    </p:spTree>
    <p:extLst>
      <p:ext uri="{BB962C8B-B14F-4D97-AF65-F5344CB8AC3E}">
        <p14:creationId xmlns:p14="http://schemas.microsoft.com/office/powerpoint/2010/main" val="1891821922"/>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444F334-0964-9541-80F7-BC6EB668A606}"/>
              </a:ext>
            </a:extLst>
          </p:cNvPr>
          <p:cNvSpPr txBox="1"/>
          <p:nvPr/>
        </p:nvSpPr>
        <p:spPr>
          <a:xfrm>
            <a:off x="3812507" y="2679192"/>
            <a:ext cx="4566985" cy="646331"/>
          </a:xfrm>
          <a:prstGeom prst="rect">
            <a:avLst/>
          </a:prstGeom>
          <a:noFill/>
        </p:spPr>
        <p:txBody>
          <a:bodyPr wrap="square" rtlCol="0">
            <a:spAutoFit/>
          </a:bodyPr>
          <a:lstStyle/>
          <a:p>
            <a:pPr algn="ctr">
              <a:lnSpc>
                <a:spcPct val="100000"/>
              </a:lnSpc>
            </a:pPr>
            <a:r>
              <a:rPr lang="it-IT" sz="3600" b="0" dirty="0">
                <a:solidFill>
                  <a:schemeClr val="tx1">
                    <a:lumMod val="85000"/>
                    <a:lumOff val="15000"/>
                  </a:schemeClr>
                </a:solidFill>
                <a:latin typeface="+mn-lt"/>
              </a:rPr>
              <a:t>Grazie per l’attenzione</a:t>
            </a:r>
          </a:p>
        </p:txBody>
      </p:sp>
    </p:spTree>
    <p:extLst>
      <p:ext uri="{BB962C8B-B14F-4D97-AF65-F5344CB8AC3E}">
        <p14:creationId xmlns:p14="http://schemas.microsoft.com/office/powerpoint/2010/main" val="2384988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E225BA7-ED8F-B840-8E7E-99106BE9DA4F}"/>
              </a:ext>
            </a:extLst>
          </p:cNvPr>
          <p:cNvSpPr txBox="1"/>
          <p:nvPr/>
        </p:nvSpPr>
        <p:spPr>
          <a:xfrm>
            <a:off x="1357888" y="779929"/>
            <a:ext cx="6957199" cy="523220"/>
          </a:xfrm>
          <a:prstGeom prst="rect">
            <a:avLst/>
          </a:prstGeom>
          <a:noFill/>
        </p:spPr>
        <p:txBody>
          <a:bodyPr wrap="square" rtlCol="0">
            <a:spAutoFit/>
          </a:bodyPr>
          <a:lstStyle/>
          <a:p>
            <a:pPr algn="l"/>
            <a:r>
              <a:rPr lang="it-IT" sz="2800" b="1" dirty="0">
                <a:solidFill>
                  <a:srgbClr val="06824D"/>
                </a:solidFill>
                <a:cs typeface="Arial Narrow" panose="020B0604020202020204" pitchFamily="34" charset="0"/>
              </a:rPr>
              <a:t>La PAC e i redditi agricoli</a:t>
            </a:r>
          </a:p>
        </p:txBody>
      </p:sp>
      <p:sp>
        <p:nvSpPr>
          <p:cNvPr id="8" name="CasellaDiTesto 7">
            <a:extLst>
              <a:ext uri="{FF2B5EF4-FFF2-40B4-BE49-F238E27FC236}">
                <a16:creationId xmlns:a16="http://schemas.microsoft.com/office/drawing/2014/main" id="{7E74BEF2-4550-6B4E-8313-91FA591D701E}"/>
              </a:ext>
            </a:extLst>
          </p:cNvPr>
          <p:cNvSpPr txBox="1"/>
          <p:nvPr/>
        </p:nvSpPr>
        <p:spPr>
          <a:xfrm>
            <a:off x="657368" y="570414"/>
            <a:ext cx="700520" cy="923330"/>
          </a:xfrm>
          <a:prstGeom prst="rect">
            <a:avLst/>
          </a:prstGeom>
          <a:noFill/>
        </p:spPr>
        <p:txBody>
          <a:bodyPr wrap="square" rtlCol="0">
            <a:spAutoFit/>
          </a:bodyPr>
          <a:lstStyle/>
          <a:p>
            <a:pPr algn="ctr"/>
            <a:r>
              <a:rPr lang="it-IT" sz="5400" b="1" dirty="0">
                <a:solidFill>
                  <a:srgbClr val="06824D"/>
                </a:solidFill>
                <a:latin typeface="Century Gothic" panose="020B0502020202020204" pitchFamily="34" charset="0"/>
              </a:rPr>
              <a:t>1</a:t>
            </a:r>
          </a:p>
        </p:txBody>
      </p:sp>
      <p:sp>
        <p:nvSpPr>
          <p:cNvPr id="4" name="CasellaDiTesto 3">
            <a:extLst>
              <a:ext uri="{FF2B5EF4-FFF2-40B4-BE49-F238E27FC236}">
                <a16:creationId xmlns:a16="http://schemas.microsoft.com/office/drawing/2014/main" id="{8D4CAECE-DC69-6E43-8D71-AF042D2FB4EB}"/>
              </a:ext>
            </a:extLst>
          </p:cNvPr>
          <p:cNvSpPr txBox="1"/>
          <p:nvPr/>
        </p:nvSpPr>
        <p:spPr>
          <a:xfrm>
            <a:off x="1007628" y="2028616"/>
            <a:ext cx="10416434" cy="2092881"/>
          </a:xfrm>
          <a:prstGeom prst="rect">
            <a:avLst/>
          </a:prstGeom>
          <a:noFill/>
        </p:spPr>
        <p:txBody>
          <a:bodyPr wrap="square" rtlCol="0">
            <a:spAutoFit/>
          </a:bodyPr>
          <a:lstStyle/>
          <a:p>
            <a:pPr algn="l">
              <a:spcAft>
                <a:spcPts val="600"/>
              </a:spcAft>
            </a:pPr>
            <a:r>
              <a:rPr lang="it-IT" sz="2000" dirty="0">
                <a:solidFill>
                  <a:schemeClr val="tx1">
                    <a:lumMod val="75000"/>
                    <a:lumOff val="25000"/>
                  </a:schemeClr>
                </a:solidFill>
                <a:latin typeface="+mn-lt"/>
              </a:rPr>
              <a:t>Il nostro articolo si focalizza sulle disparità territoriali, tra le macroregioni italiane, e sul ruolo della PAC</a:t>
            </a:r>
          </a:p>
          <a:p>
            <a:pPr algn="l">
              <a:spcAft>
                <a:spcPts val="600"/>
              </a:spcAft>
            </a:pPr>
            <a:r>
              <a:rPr lang="it-IT" sz="2000" dirty="0">
                <a:solidFill>
                  <a:schemeClr val="tx1">
                    <a:lumMod val="75000"/>
                    <a:lumOff val="25000"/>
                  </a:schemeClr>
                </a:solidFill>
                <a:latin typeface="+mn-lt"/>
              </a:rPr>
              <a:t>La PAC non ha l’obiettivo di colmare i divari territoriali di reddito agricolo all’intero di un paese</a:t>
            </a:r>
          </a:p>
          <a:p>
            <a:pPr algn="l">
              <a:spcAft>
                <a:spcPts val="600"/>
              </a:spcAft>
            </a:pPr>
            <a:r>
              <a:rPr lang="it-IT" sz="2000" dirty="0">
                <a:solidFill>
                  <a:schemeClr val="tx1">
                    <a:lumMod val="75000"/>
                    <a:lumOff val="25000"/>
                  </a:schemeClr>
                </a:solidFill>
                <a:latin typeface="+mn-lt"/>
              </a:rPr>
              <a:t>Tuttavia, i suoi strumenti hanno effetto sulla redistribuzione del sostegno tra aziende e tra settori e quindi, indirettamente, sulla distribuzione del reddito tra i diversi territori, a seconda delle caratteristiche delle aziende che vi insistono</a:t>
            </a:r>
          </a:p>
        </p:txBody>
      </p:sp>
    </p:spTree>
    <p:extLst>
      <p:ext uri="{BB962C8B-B14F-4D97-AF65-F5344CB8AC3E}">
        <p14:creationId xmlns:p14="http://schemas.microsoft.com/office/powerpoint/2010/main" val="291915760"/>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E225BA7-ED8F-B840-8E7E-99106BE9DA4F}"/>
              </a:ext>
            </a:extLst>
          </p:cNvPr>
          <p:cNvSpPr txBox="1"/>
          <p:nvPr/>
        </p:nvSpPr>
        <p:spPr>
          <a:xfrm>
            <a:off x="1357888" y="779929"/>
            <a:ext cx="6957199" cy="523220"/>
          </a:xfrm>
          <a:prstGeom prst="rect">
            <a:avLst/>
          </a:prstGeom>
          <a:noFill/>
        </p:spPr>
        <p:txBody>
          <a:bodyPr wrap="square" rtlCol="0">
            <a:spAutoFit/>
          </a:bodyPr>
          <a:lstStyle/>
          <a:p>
            <a:pPr algn="l"/>
            <a:r>
              <a:rPr lang="it-IT" sz="2800" b="1" dirty="0">
                <a:solidFill>
                  <a:srgbClr val="C00000"/>
                </a:solidFill>
                <a:cs typeface="Arial Narrow" panose="020B0604020202020204" pitchFamily="34" charset="0"/>
              </a:rPr>
              <a:t>Trappola del Mezzogiorno</a:t>
            </a:r>
          </a:p>
        </p:txBody>
      </p:sp>
      <p:sp>
        <p:nvSpPr>
          <p:cNvPr id="8" name="CasellaDiTesto 7">
            <a:extLst>
              <a:ext uri="{FF2B5EF4-FFF2-40B4-BE49-F238E27FC236}">
                <a16:creationId xmlns:a16="http://schemas.microsoft.com/office/drawing/2014/main" id="{7E74BEF2-4550-6B4E-8313-91FA591D701E}"/>
              </a:ext>
            </a:extLst>
          </p:cNvPr>
          <p:cNvSpPr txBox="1"/>
          <p:nvPr/>
        </p:nvSpPr>
        <p:spPr>
          <a:xfrm>
            <a:off x="657368" y="570414"/>
            <a:ext cx="700520" cy="923330"/>
          </a:xfrm>
          <a:prstGeom prst="rect">
            <a:avLst/>
          </a:prstGeom>
          <a:noFill/>
        </p:spPr>
        <p:txBody>
          <a:bodyPr wrap="square" rtlCol="0">
            <a:spAutoFit/>
          </a:bodyPr>
          <a:lstStyle/>
          <a:p>
            <a:pPr algn="ctr"/>
            <a:r>
              <a:rPr lang="it-IT" sz="5400" b="1" dirty="0">
                <a:solidFill>
                  <a:srgbClr val="C00000"/>
                </a:solidFill>
                <a:latin typeface="Century Gothic" panose="020B0502020202020204" pitchFamily="34" charset="0"/>
              </a:rPr>
              <a:t>2</a:t>
            </a:r>
          </a:p>
        </p:txBody>
      </p:sp>
      <p:sp>
        <p:nvSpPr>
          <p:cNvPr id="4" name="CasellaDiTesto 3">
            <a:extLst>
              <a:ext uri="{FF2B5EF4-FFF2-40B4-BE49-F238E27FC236}">
                <a16:creationId xmlns:a16="http://schemas.microsoft.com/office/drawing/2014/main" id="{8D4CAECE-DC69-6E43-8D71-AF042D2FB4EB}"/>
              </a:ext>
            </a:extLst>
          </p:cNvPr>
          <p:cNvSpPr txBox="1"/>
          <p:nvPr/>
        </p:nvSpPr>
        <p:spPr>
          <a:xfrm>
            <a:off x="1007628" y="1859281"/>
            <a:ext cx="10416434" cy="4093428"/>
          </a:xfrm>
          <a:prstGeom prst="rect">
            <a:avLst/>
          </a:prstGeom>
          <a:noFill/>
        </p:spPr>
        <p:txBody>
          <a:bodyPr wrap="square" rtlCol="0">
            <a:spAutoFit/>
          </a:bodyPr>
          <a:lstStyle/>
          <a:p>
            <a:pPr marL="342900" indent="-342900">
              <a:spcBef>
                <a:spcPts val="0"/>
              </a:spcBef>
              <a:spcAft>
                <a:spcPts val="600"/>
              </a:spcAft>
              <a:buFont typeface="Arial" panose="020B0604020202020204" pitchFamily="34" charset="0"/>
              <a:buChar char="•"/>
            </a:pPr>
            <a:r>
              <a:rPr lang="it-IT" sz="2000" dirty="0"/>
              <a:t>Nonostante l’ampio sostegno (PAC e politiche di coesione e regionali), persiste la discrepanza nello sviluppo economico tra il Nord e il Mezzogiorno d’Italia</a:t>
            </a:r>
          </a:p>
          <a:p>
            <a:pPr marL="342900" indent="-342900">
              <a:spcBef>
                <a:spcPts val="0"/>
              </a:spcBef>
              <a:spcAft>
                <a:spcPts val="600"/>
              </a:spcAft>
              <a:buFont typeface="Arial" panose="020B0604020202020204" pitchFamily="34" charset="0"/>
              <a:buChar char="•"/>
            </a:pPr>
            <a:r>
              <a:rPr lang="it-IT" sz="2000" dirty="0"/>
              <a:t>La "trappola del Mezzogiorno" è una condizione di ritardo di sviluppo nonostante gli aiuti pubblici</a:t>
            </a:r>
          </a:p>
          <a:p>
            <a:pPr marL="342900" indent="-342900">
              <a:spcBef>
                <a:spcPts val="0"/>
              </a:spcBef>
              <a:spcAft>
                <a:spcPts val="600"/>
              </a:spcAft>
              <a:buFont typeface="Arial" panose="020B0604020202020204" pitchFamily="34" charset="0"/>
              <a:buChar char="•"/>
            </a:pPr>
            <a:r>
              <a:rPr lang="it-IT" sz="2000" dirty="0"/>
              <a:t>Regioni dipendono dal sostegno pubblico esterno, piuttosto che dalle attività economiche interne, per ridurre il loro divario di sviluppo rispetto alle aree più avanzate. In assenza di tale sostegno, le disparità riemergono e si ampliano, perpetuando un ciclo di sottosviluppo. </a:t>
            </a:r>
          </a:p>
          <a:p>
            <a:pPr marL="342900" indent="-342900">
              <a:spcBef>
                <a:spcPts val="0"/>
              </a:spcBef>
              <a:spcAft>
                <a:spcPts val="600"/>
              </a:spcAft>
              <a:buFont typeface="Arial" panose="020B0604020202020204" pitchFamily="34" charset="0"/>
              <a:buChar char="•"/>
            </a:pPr>
            <a:r>
              <a:rPr lang="it-IT" sz="2000" dirty="0"/>
              <a:t>La trappola del Mezzogiorno è emblematica del Sud Italia ma fenomeni simili sono stati osservati in Germania dopo la riunificazione; nella Rust </a:t>
            </a:r>
            <a:r>
              <a:rPr lang="it-IT" sz="2000" dirty="0" err="1"/>
              <a:t>Belt</a:t>
            </a:r>
            <a:r>
              <a:rPr lang="it-IT" sz="2000" dirty="0"/>
              <a:t> negli Stati Uniti; nelle regioni remote della Cina</a:t>
            </a:r>
          </a:p>
          <a:p>
            <a:pPr marL="342900" indent="-342900">
              <a:spcBef>
                <a:spcPts val="0"/>
              </a:spcBef>
              <a:spcAft>
                <a:spcPts val="600"/>
              </a:spcAft>
              <a:buFont typeface="Arial" panose="020B0604020202020204" pitchFamily="34" charset="0"/>
              <a:buChar char="•"/>
            </a:pPr>
            <a:r>
              <a:rPr lang="it-IT" sz="2000" dirty="0"/>
              <a:t>La trappola del Mezzogiorno si riferisce soprattutto agli aspetti economici, ma incide anche sulle condizioni sociali e ambientali</a:t>
            </a:r>
            <a:endParaRPr lang="it-IT" sz="2000" b="0" i="0" dirty="0">
              <a:solidFill>
                <a:schemeClr val="tx1">
                  <a:lumMod val="75000"/>
                  <a:lumOff val="25000"/>
                </a:schemeClr>
              </a:solidFill>
              <a:latin typeface="+mn-lt"/>
              <a:cs typeface="Arial Narrow" panose="020B0604020202020204" pitchFamily="34" charset="0"/>
            </a:endParaRPr>
          </a:p>
        </p:txBody>
      </p:sp>
    </p:spTree>
    <p:extLst>
      <p:ext uri="{BB962C8B-B14F-4D97-AF65-F5344CB8AC3E}">
        <p14:creationId xmlns:p14="http://schemas.microsoft.com/office/powerpoint/2010/main" val="2677666902"/>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E225BA7-ED8F-B840-8E7E-99106BE9DA4F}"/>
              </a:ext>
            </a:extLst>
          </p:cNvPr>
          <p:cNvSpPr txBox="1"/>
          <p:nvPr/>
        </p:nvSpPr>
        <p:spPr>
          <a:xfrm>
            <a:off x="1357888" y="779929"/>
            <a:ext cx="6957199" cy="523220"/>
          </a:xfrm>
          <a:prstGeom prst="rect">
            <a:avLst/>
          </a:prstGeom>
          <a:noFill/>
        </p:spPr>
        <p:txBody>
          <a:bodyPr wrap="square" rtlCol="0">
            <a:spAutoFit/>
          </a:bodyPr>
          <a:lstStyle/>
          <a:p>
            <a:pPr algn="l"/>
            <a:r>
              <a:rPr lang="it-IT" sz="2800" b="1" dirty="0">
                <a:solidFill>
                  <a:srgbClr val="1482C5"/>
                </a:solidFill>
                <a:cs typeface="Arial Narrow" panose="020B0604020202020204" pitchFamily="34" charset="0"/>
              </a:rPr>
              <a:t>Divari di reddito</a:t>
            </a:r>
          </a:p>
        </p:txBody>
      </p:sp>
      <p:sp>
        <p:nvSpPr>
          <p:cNvPr id="8" name="CasellaDiTesto 7">
            <a:extLst>
              <a:ext uri="{FF2B5EF4-FFF2-40B4-BE49-F238E27FC236}">
                <a16:creationId xmlns:a16="http://schemas.microsoft.com/office/drawing/2014/main" id="{7E74BEF2-4550-6B4E-8313-91FA591D701E}"/>
              </a:ext>
            </a:extLst>
          </p:cNvPr>
          <p:cNvSpPr txBox="1"/>
          <p:nvPr/>
        </p:nvSpPr>
        <p:spPr>
          <a:xfrm>
            <a:off x="657368" y="570414"/>
            <a:ext cx="700520" cy="923330"/>
          </a:xfrm>
          <a:prstGeom prst="rect">
            <a:avLst/>
          </a:prstGeom>
          <a:noFill/>
        </p:spPr>
        <p:txBody>
          <a:bodyPr wrap="square" rtlCol="0">
            <a:spAutoFit/>
          </a:bodyPr>
          <a:lstStyle/>
          <a:p>
            <a:pPr algn="ctr"/>
            <a:r>
              <a:rPr lang="it-IT" sz="5400" b="1" dirty="0">
                <a:solidFill>
                  <a:srgbClr val="1482C5"/>
                </a:solidFill>
                <a:latin typeface="Century Gothic" panose="020B0502020202020204" pitchFamily="34" charset="0"/>
              </a:rPr>
              <a:t>3</a:t>
            </a:r>
          </a:p>
        </p:txBody>
      </p:sp>
      <p:sp>
        <p:nvSpPr>
          <p:cNvPr id="4" name="CasellaDiTesto 3">
            <a:extLst>
              <a:ext uri="{FF2B5EF4-FFF2-40B4-BE49-F238E27FC236}">
                <a16:creationId xmlns:a16="http://schemas.microsoft.com/office/drawing/2014/main" id="{8D4CAECE-DC69-6E43-8D71-AF042D2FB4EB}"/>
              </a:ext>
            </a:extLst>
          </p:cNvPr>
          <p:cNvSpPr txBox="1"/>
          <p:nvPr/>
        </p:nvSpPr>
        <p:spPr>
          <a:xfrm>
            <a:off x="1007628" y="2028616"/>
            <a:ext cx="10416434" cy="3631763"/>
          </a:xfrm>
          <a:prstGeom prst="rect">
            <a:avLst/>
          </a:prstGeom>
          <a:noFill/>
        </p:spPr>
        <p:txBody>
          <a:bodyPr wrap="square" rtlCol="0">
            <a:spAutoFit/>
          </a:bodyPr>
          <a:lstStyle/>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Il divario di reddito tra famiglie agricole e non agricole nelle aree rurali e non rurali è ben documentato ed è stato ampiamente studiato (Marino et al., 2024; Meloni et al., 2024)</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La persistenza del divario tra reddito agricolo medio e resto dell'economia è alla base delle scelte nazionali per il raggiungimento dell’Obiettivo specifico 1 del Piano strategico della PAC (sostenere un reddito agricolo sostenibile e la resilienza del settore agricolo in tutta l’UE)</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Un numero minore di studi si è concentrato sui divari di reddito agricolo a livello regionale in Italia, occupandosi in particolare degli effetti delle politiche di sviluppo rurale (Mantino et al., 2022)</a:t>
            </a:r>
          </a:p>
        </p:txBody>
      </p:sp>
    </p:spTree>
    <p:extLst>
      <p:ext uri="{BB962C8B-B14F-4D97-AF65-F5344CB8AC3E}">
        <p14:creationId xmlns:p14="http://schemas.microsoft.com/office/powerpoint/2010/main" val="476341030"/>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625E2-2BF5-7E1A-7258-DC94FA3FE43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AE99D056-C211-436C-B981-89DCE72623AC}"/>
              </a:ext>
            </a:extLst>
          </p:cNvPr>
          <p:cNvSpPr txBox="1"/>
          <p:nvPr/>
        </p:nvSpPr>
        <p:spPr>
          <a:xfrm>
            <a:off x="1357888" y="779929"/>
            <a:ext cx="6957199" cy="523220"/>
          </a:xfrm>
          <a:prstGeom prst="rect">
            <a:avLst/>
          </a:prstGeom>
          <a:noFill/>
        </p:spPr>
        <p:txBody>
          <a:bodyPr wrap="square" rtlCol="0">
            <a:spAutoFit/>
          </a:bodyPr>
          <a:lstStyle/>
          <a:p>
            <a:pPr algn="l"/>
            <a:r>
              <a:rPr lang="it-IT" sz="2800" b="1" dirty="0">
                <a:solidFill>
                  <a:srgbClr val="06824D"/>
                </a:solidFill>
                <a:cs typeface="Arial Narrow" panose="020B0604020202020204" pitchFamily="34" charset="0"/>
              </a:rPr>
              <a:t>La letteratura sul tema</a:t>
            </a:r>
          </a:p>
        </p:txBody>
      </p:sp>
      <p:sp>
        <p:nvSpPr>
          <p:cNvPr id="8" name="CasellaDiTesto 7">
            <a:extLst>
              <a:ext uri="{FF2B5EF4-FFF2-40B4-BE49-F238E27FC236}">
                <a16:creationId xmlns:a16="http://schemas.microsoft.com/office/drawing/2014/main" id="{35720CF5-5196-4473-3FDB-213160B61A48}"/>
              </a:ext>
            </a:extLst>
          </p:cNvPr>
          <p:cNvSpPr txBox="1"/>
          <p:nvPr/>
        </p:nvSpPr>
        <p:spPr>
          <a:xfrm>
            <a:off x="657368" y="570414"/>
            <a:ext cx="700520" cy="923330"/>
          </a:xfrm>
          <a:prstGeom prst="rect">
            <a:avLst/>
          </a:prstGeom>
          <a:noFill/>
        </p:spPr>
        <p:txBody>
          <a:bodyPr wrap="square" rtlCol="0">
            <a:spAutoFit/>
          </a:bodyPr>
          <a:lstStyle/>
          <a:p>
            <a:pPr algn="ctr"/>
            <a:r>
              <a:rPr lang="it-IT" sz="5400" b="1" dirty="0">
                <a:solidFill>
                  <a:srgbClr val="06824D"/>
                </a:solidFill>
                <a:latin typeface="Century Gothic" panose="020B0502020202020204" pitchFamily="34" charset="0"/>
              </a:rPr>
              <a:t>4</a:t>
            </a:r>
          </a:p>
        </p:txBody>
      </p:sp>
      <p:sp>
        <p:nvSpPr>
          <p:cNvPr id="4" name="CasellaDiTesto 3">
            <a:extLst>
              <a:ext uri="{FF2B5EF4-FFF2-40B4-BE49-F238E27FC236}">
                <a16:creationId xmlns:a16="http://schemas.microsoft.com/office/drawing/2014/main" id="{EDE38F78-C5F1-174B-5D7B-5EB187F8B86D}"/>
              </a:ext>
            </a:extLst>
          </p:cNvPr>
          <p:cNvSpPr txBox="1"/>
          <p:nvPr/>
        </p:nvSpPr>
        <p:spPr>
          <a:xfrm>
            <a:off x="1007628" y="1949593"/>
            <a:ext cx="10416434" cy="3785652"/>
          </a:xfrm>
          <a:prstGeom prst="rect">
            <a:avLst/>
          </a:prstGeom>
          <a:noFill/>
        </p:spPr>
        <p:txBody>
          <a:bodyPr wrap="square" rtlCol="0">
            <a:spAutoFit/>
          </a:bodyPr>
          <a:lstStyle/>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Vasta letteratura sulle disparità di reddito in Europa e in Italia e sul ruolo delle politiche regionali e dei Fondi di Coesione</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PAC trattata solo marginalmente </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Analisi limitata alle politiche di sviluppo rurale che mostra più somiglianze con la politica di coesione sia nell'approccio teorico che negli strumenti (</a:t>
            </a:r>
            <a:r>
              <a:rPr lang="it-IT" sz="2200" dirty="0" err="1">
                <a:solidFill>
                  <a:schemeClr val="tx1">
                    <a:lumMod val="75000"/>
                    <a:lumOff val="25000"/>
                  </a:schemeClr>
                </a:solidFill>
                <a:latin typeface="+mn-lt"/>
              </a:rPr>
              <a:t>Dax</a:t>
            </a:r>
            <a:r>
              <a:rPr lang="it-IT" sz="2200" dirty="0">
                <a:solidFill>
                  <a:schemeClr val="tx1">
                    <a:lumMod val="75000"/>
                    <a:lumOff val="25000"/>
                  </a:schemeClr>
                </a:solidFill>
                <a:latin typeface="+mn-lt"/>
              </a:rPr>
              <a:t>, 2006; Dwyer et al., 2006)</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Molta meno ricerca si è concentrata sui pagamenti diretti del primo pilastro della PAC</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La maggior parte delle analisi più recenti sul ruolo della PAC si è concentrata sugli effetti ambientali e settoriali piuttosto che sullo sviluppo territoriale e sulle disparità di reddito (De Castro et al., 2020; </a:t>
            </a:r>
            <a:r>
              <a:rPr lang="it-IT" sz="2200" dirty="0" err="1">
                <a:solidFill>
                  <a:schemeClr val="tx1">
                    <a:lumMod val="75000"/>
                    <a:lumOff val="25000"/>
                  </a:schemeClr>
                </a:solidFill>
                <a:latin typeface="+mn-lt"/>
              </a:rPr>
              <a:t>Guyomard</a:t>
            </a:r>
            <a:r>
              <a:rPr lang="it-IT" sz="2200" dirty="0">
                <a:solidFill>
                  <a:schemeClr val="tx1">
                    <a:lumMod val="75000"/>
                    <a:lumOff val="25000"/>
                  </a:schemeClr>
                </a:solidFill>
                <a:latin typeface="+mn-lt"/>
              </a:rPr>
              <a:t> et al., 2023)</a:t>
            </a:r>
          </a:p>
        </p:txBody>
      </p:sp>
    </p:spTree>
    <p:extLst>
      <p:ext uri="{BB962C8B-B14F-4D97-AF65-F5344CB8AC3E}">
        <p14:creationId xmlns:p14="http://schemas.microsoft.com/office/powerpoint/2010/main" val="3278681532"/>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8DBEA-2965-4E48-3FAA-A9A66AA6D02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A9481A9F-7010-AFB8-FC1A-AE5C67DF76D8}"/>
              </a:ext>
            </a:extLst>
          </p:cNvPr>
          <p:cNvSpPr txBox="1"/>
          <p:nvPr/>
        </p:nvSpPr>
        <p:spPr>
          <a:xfrm>
            <a:off x="1357888" y="779929"/>
            <a:ext cx="6957199" cy="523220"/>
          </a:xfrm>
          <a:prstGeom prst="rect">
            <a:avLst/>
          </a:prstGeom>
          <a:noFill/>
        </p:spPr>
        <p:txBody>
          <a:bodyPr wrap="square" rtlCol="0">
            <a:spAutoFit/>
          </a:bodyPr>
          <a:lstStyle/>
          <a:p>
            <a:pPr algn="l"/>
            <a:r>
              <a:rPr lang="it-IT" sz="2800" b="1" dirty="0">
                <a:solidFill>
                  <a:srgbClr val="C00000"/>
                </a:solidFill>
                <a:cs typeface="Arial Narrow" panose="020B0604020202020204" pitchFamily="34" charset="0"/>
              </a:rPr>
              <a:t>Risultati eterogenei sul ruolo della PAC</a:t>
            </a:r>
          </a:p>
        </p:txBody>
      </p:sp>
      <p:sp>
        <p:nvSpPr>
          <p:cNvPr id="8" name="CasellaDiTesto 7">
            <a:extLst>
              <a:ext uri="{FF2B5EF4-FFF2-40B4-BE49-F238E27FC236}">
                <a16:creationId xmlns:a16="http://schemas.microsoft.com/office/drawing/2014/main" id="{B6F5EC70-B604-7EFE-740C-E347CC725EE8}"/>
              </a:ext>
            </a:extLst>
          </p:cNvPr>
          <p:cNvSpPr txBox="1"/>
          <p:nvPr/>
        </p:nvSpPr>
        <p:spPr>
          <a:xfrm>
            <a:off x="657368" y="570414"/>
            <a:ext cx="700520" cy="923330"/>
          </a:xfrm>
          <a:prstGeom prst="rect">
            <a:avLst/>
          </a:prstGeom>
          <a:noFill/>
        </p:spPr>
        <p:txBody>
          <a:bodyPr wrap="square" rtlCol="0">
            <a:spAutoFit/>
          </a:bodyPr>
          <a:lstStyle/>
          <a:p>
            <a:pPr algn="ctr"/>
            <a:r>
              <a:rPr lang="it-IT" sz="5400" b="1" dirty="0">
                <a:solidFill>
                  <a:srgbClr val="C00000"/>
                </a:solidFill>
                <a:latin typeface="Century Gothic" panose="020B0502020202020204" pitchFamily="34" charset="0"/>
              </a:rPr>
              <a:t>5</a:t>
            </a:r>
          </a:p>
        </p:txBody>
      </p:sp>
      <p:sp>
        <p:nvSpPr>
          <p:cNvPr id="4" name="CasellaDiTesto 3">
            <a:extLst>
              <a:ext uri="{FF2B5EF4-FFF2-40B4-BE49-F238E27FC236}">
                <a16:creationId xmlns:a16="http://schemas.microsoft.com/office/drawing/2014/main" id="{2FC4A7CE-0FC1-FDC4-0718-14AE2E87432E}"/>
              </a:ext>
            </a:extLst>
          </p:cNvPr>
          <p:cNvSpPr txBox="1"/>
          <p:nvPr/>
        </p:nvSpPr>
        <p:spPr>
          <a:xfrm>
            <a:off x="1007628" y="2028616"/>
            <a:ext cx="10416434" cy="2923877"/>
          </a:xfrm>
          <a:prstGeom prst="rect">
            <a:avLst/>
          </a:prstGeom>
          <a:noFill/>
        </p:spPr>
        <p:txBody>
          <a:bodyPr wrap="square" rtlCol="0">
            <a:spAutoFit/>
          </a:bodyPr>
          <a:lstStyle/>
          <a:p>
            <a:pPr>
              <a:spcAft>
                <a:spcPts val="600"/>
              </a:spcAft>
            </a:pPr>
            <a:r>
              <a:rPr lang="it-IT" sz="2200" dirty="0"/>
              <a:t>I risultati variano significativamente a seconda di</a:t>
            </a:r>
          </a:p>
          <a:p>
            <a:pPr marL="1073150" indent="-350838">
              <a:spcAft>
                <a:spcPts val="600"/>
              </a:spcAft>
              <a:buFont typeface="Arial" panose="020B0604020202020204" pitchFamily="34" charset="0"/>
              <a:buChar char="•"/>
            </a:pPr>
            <a:r>
              <a:rPr lang="it-IT" sz="2200" dirty="0"/>
              <a:t>scala territoriale</a:t>
            </a:r>
          </a:p>
          <a:p>
            <a:pPr marL="1073150" indent="-350838">
              <a:spcAft>
                <a:spcPts val="600"/>
              </a:spcAft>
              <a:buFont typeface="Arial" panose="020B0604020202020204" pitchFamily="34" charset="0"/>
              <a:buChar char="•"/>
            </a:pPr>
            <a:r>
              <a:rPr lang="it-IT" sz="2200" dirty="0"/>
              <a:t>variabili esaminate</a:t>
            </a:r>
          </a:p>
          <a:p>
            <a:pPr marL="1073150" indent="-350838">
              <a:spcAft>
                <a:spcPts val="600"/>
              </a:spcAft>
              <a:buFont typeface="Arial" panose="020B0604020202020204" pitchFamily="34" charset="0"/>
              <a:buChar char="•"/>
            </a:pPr>
            <a:r>
              <a:rPr lang="it-IT" sz="2200" dirty="0"/>
              <a:t>periodo considerato</a:t>
            </a:r>
          </a:p>
          <a:p>
            <a:pPr marL="1073150" indent="-350838">
              <a:spcAft>
                <a:spcPts val="600"/>
              </a:spcAft>
              <a:buFont typeface="Arial" panose="020B0604020202020204" pitchFamily="34" charset="0"/>
              <a:buChar char="•"/>
            </a:pPr>
            <a:r>
              <a:rPr lang="it-IT" sz="2200" dirty="0"/>
              <a:t>Pac da sola o con politiche strutturali</a:t>
            </a:r>
          </a:p>
          <a:p>
            <a:pPr marL="1073150" indent="-350838">
              <a:spcAft>
                <a:spcPts val="600"/>
              </a:spcAft>
              <a:buFont typeface="Arial" panose="020B0604020202020204" pitchFamily="34" charset="0"/>
              <a:buChar char="•"/>
            </a:pPr>
            <a:r>
              <a:rPr lang="it-IT" sz="2200" dirty="0"/>
              <a:t>a quale pilastro della PAC ci si riferisce</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lang="it-IT" sz="2200" b="0" i="0" dirty="0">
              <a:solidFill>
                <a:schemeClr val="tx1">
                  <a:lumMod val="75000"/>
                  <a:lumOff val="25000"/>
                </a:schemeClr>
              </a:solidFill>
              <a:latin typeface="+mn-lt"/>
              <a:cs typeface="Arial Narrow" panose="020B0604020202020204" pitchFamily="34" charset="0"/>
            </a:endParaRPr>
          </a:p>
        </p:txBody>
      </p:sp>
    </p:spTree>
    <p:extLst>
      <p:ext uri="{BB962C8B-B14F-4D97-AF65-F5344CB8AC3E}">
        <p14:creationId xmlns:p14="http://schemas.microsoft.com/office/powerpoint/2010/main" val="3671843610"/>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93D57-CAA9-7844-ED9D-568D560C6BC7}"/>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AF17BBB-D768-72B6-EBD7-F76F706072AF}"/>
              </a:ext>
            </a:extLst>
          </p:cNvPr>
          <p:cNvSpPr txBox="1"/>
          <p:nvPr/>
        </p:nvSpPr>
        <p:spPr>
          <a:xfrm>
            <a:off x="1357888" y="779929"/>
            <a:ext cx="6957199" cy="523220"/>
          </a:xfrm>
          <a:prstGeom prst="rect">
            <a:avLst/>
          </a:prstGeom>
          <a:noFill/>
        </p:spPr>
        <p:txBody>
          <a:bodyPr wrap="square" rtlCol="0">
            <a:spAutoFit/>
          </a:bodyPr>
          <a:lstStyle/>
          <a:p>
            <a:pPr algn="l"/>
            <a:r>
              <a:rPr lang="it-IT" sz="2800" b="1" dirty="0">
                <a:solidFill>
                  <a:srgbClr val="1482C5"/>
                </a:solidFill>
                <a:cs typeface="Arial Narrow" panose="020B0604020202020204" pitchFamily="34" charset="0"/>
              </a:rPr>
              <a:t>Obiettivi dello studio</a:t>
            </a:r>
          </a:p>
        </p:txBody>
      </p:sp>
      <p:sp>
        <p:nvSpPr>
          <p:cNvPr id="8" name="CasellaDiTesto 7">
            <a:extLst>
              <a:ext uri="{FF2B5EF4-FFF2-40B4-BE49-F238E27FC236}">
                <a16:creationId xmlns:a16="http://schemas.microsoft.com/office/drawing/2014/main" id="{59B9AE08-B3A5-EE28-F033-2E5818AEA147}"/>
              </a:ext>
            </a:extLst>
          </p:cNvPr>
          <p:cNvSpPr txBox="1"/>
          <p:nvPr/>
        </p:nvSpPr>
        <p:spPr>
          <a:xfrm>
            <a:off x="657368" y="570414"/>
            <a:ext cx="700520" cy="923330"/>
          </a:xfrm>
          <a:prstGeom prst="rect">
            <a:avLst/>
          </a:prstGeom>
          <a:noFill/>
        </p:spPr>
        <p:txBody>
          <a:bodyPr wrap="square" rtlCol="0">
            <a:spAutoFit/>
          </a:bodyPr>
          <a:lstStyle/>
          <a:p>
            <a:pPr algn="ctr"/>
            <a:r>
              <a:rPr lang="it-IT" sz="5400" b="1" dirty="0">
                <a:solidFill>
                  <a:srgbClr val="1482C5"/>
                </a:solidFill>
                <a:latin typeface="Century Gothic" panose="020B0502020202020204" pitchFamily="34" charset="0"/>
              </a:rPr>
              <a:t>6</a:t>
            </a:r>
          </a:p>
        </p:txBody>
      </p:sp>
      <p:sp>
        <p:nvSpPr>
          <p:cNvPr id="4" name="CasellaDiTesto 3">
            <a:extLst>
              <a:ext uri="{FF2B5EF4-FFF2-40B4-BE49-F238E27FC236}">
                <a16:creationId xmlns:a16="http://schemas.microsoft.com/office/drawing/2014/main" id="{5AF1904B-8B96-AB17-3639-4ECE1CA77B88}"/>
              </a:ext>
            </a:extLst>
          </p:cNvPr>
          <p:cNvSpPr txBox="1"/>
          <p:nvPr/>
        </p:nvSpPr>
        <p:spPr>
          <a:xfrm>
            <a:off x="1007628" y="2028616"/>
            <a:ext cx="10416434" cy="3108543"/>
          </a:xfrm>
          <a:prstGeom prst="rect">
            <a:avLst/>
          </a:prstGeom>
          <a:noFill/>
        </p:spPr>
        <p:txBody>
          <a:bodyPr wrap="square" rtlCol="0">
            <a:spAutoFit/>
          </a:bodyPr>
          <a:lstStyle/>
          <a:p>
            <a:pPr marL="457200" indent="-457200" algn="l">
              <a:spcAft>
                <a:spcPts val="600"/>
              </a:spcAft>
              <a:buFont typeface="+mj-lt"/>
              <a:buAutoNum type="arabicPeriod"/>
            </a:pPr>
            <a:r>
              <a:rPr lang="it-IT" sz="2200" dirty="0">
                <a:solidFill>
                  <a:schemeClr val="tx1">
                    <a:lumMod val="75000"/>
                    <a:lumOff val="25000"/>
                  </a:schemeClr>
                </a:solidFill>
                <a:latin typeface="+mn-lt"/>
              </a:rPr>
              <a:t>Esiste un divario di reddito agricolo tra Mezzogiorno e resto del Paese? E come si muovono le sue componenti – reddito di mercato e sostegno della PAC?</a:t>
            </a:r>
          </a:p>
          <a:p>
            <a:pPr marL="457200" indent="-457200" algn="l">
              <a:spcAft>
                <a:spcPts val="600"/>
              </a:spcAft>
              <a:buFont typeface="+mj-lt"/>
              <a:buAutoNum type="arabicPeriod"/>
            </a:pPr>
            <a:r>
              <a:rPr lang="it-IT" sz="2200" dirty="0">
                <a:solidFill>
                  <a:schemeClr val="tx1">
                    <a:lumMod val="75000"/>
                    <a:lumOff val="25000"/>
                  </a:schemeClr>
                </a:solidFill>
                <a:latin typeface="+mn-lt"/>
              </a:rPr>
              <a:t>I divari che emergono a livello dell'intero settore persistono anche a livello aziendale? E qual è il ruolo svolto dal sostegno della PAC?</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Periodo analizzato: 2014-2022</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Utilizzo dati RICA</a:t>
            </a:r>
          </a:p>
          <a:p>
            <a:pPr marL="342900" indent="-342900" algn="l">
              <a:spcAft>
                <a:spcPts val="600"/>
              </a:spcAft>
              <a:buFont typeface="Arial" panose="020B0604020202020204" pitchFamily="34" charset="0"/>
              <a:buChar char="•"/>
            </a:pPr>
            <a:r>
              <a:rPr lang="it-IT" sz="2200" dirty="0">
                <a:solidFill>
                  <a:schemeClr val="tx1">
                    <a:lumMod val="75000"/>
                    <a:lumOff val="25000"/>
                  </a:schemeClr>
                </a:solidFill>
                <a:latin typeface="+mn-lt"/>
              </a:rPr>
              <a:t>PAC: sostegno alla produzione del primo e secondo pilastro concessi in conto esercizio (esclusi gli investimenti)</a:t>
            </a:r>
          </a:p>
        </p:txBody>
      </p:sp>
    </p:spTree>
    <p:extLst>
      <p:ext uri="{BB962C8B-B14F-4D97-AF65-F5344CB8AC3E}">
        <p14:creationId xmlns:p14="http://schemas.microsoft.com/office/powerpoint/2010/main" val="2204666383"/>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81DC6-C977-A7D4-6849-9B14BE16222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4FE6AE99-4869-9B1F-9780-5BD4B8C21D14}"/>
              </a:ext>
            </a:extLst>
          </p:cNvPr>
          <p:cNvSpPr txBox="1"/>
          <p:nvPr/>
        </p:nvSpPr>
        <p:spPr>
          <a:xfrm>
            <a:off x="1357888" y="779929"/>
            <a:ext cx="6957199" cy="523220"/>
          </a:xfrm>
          <a:prstGeom prst="rect">
            <a:avLst/>
          </a:prstGeom>
          <a:noFill/>
        </p:spPr>
        <p:txBody>
          <a:bodyPr wrap="square" rtlCol="0">
            <a:spAutoFit/>
          </a:bodyPr>
          <a:lstStyle/>
          <a:p>
            <a:pPr algn="l"/>
            <a:r>
              <a:rPr lang="it-IT" sz="2800" b="1" dirty="0">
                <a:solidFill>
                  <a:srgbClr val="06824D"/>
                </a:solidFill>
                <a:cs typeface="Arial Narrow" panose="020B0604020202020204" pitchFamily="34" charset="0"/>
              </a:rPr>
              <a:t>Metodologia applicata (indicatori Eurostat)</a:t>
            </a:r>
          </a:p>
        </p:txBody>
      </p:sp>
      <p:sp>
        <p:nvSpPr>
          <p:cNvPr id="8" name="CasellaDiTesto 7">
            <a:extLst>
              <a:ext uri="{FF2B5EF4-FFF2-40B4-BE49-F238E27FC236}">
                <a16:creationId xmlns:a16="http://schemas.microsoft.com/office/drawing/2014/main" id="{AC5C78A0-8C6E-645C-CFFD-4565D9811B77}"/>
              </a:ext>
            </a:extLst>
          </p:cNvPr>
          <p:cNvSpPr txBox="1"/>
          <p:nvPr/>
        </p:nvSpPr>
        <p:spPr>
          <a:xfrm>
            <a:off x="657368" y="570414"/>
            <a:ext cx="700520" cy="923330"/>
          </a:xfrm>
          <a:prstGeom prst="rect">
            <a:avLst/>
          </a:prstGeom>
          <a:noFill/>
        </p:spPr>
        <p:txBody>
          <a:bodyPr wrap="square" rtlCol="0">
            <a:spAutoFit/>
          </a:bodyPr>
          <a:lstStyle/>
          <a:p>
            <a:pPr algn="ctr"/>
            <a:r>
              <a:rPr lang="it-IT" sz="5400" b="1" dirty="0">
                <a:solidFill>
                  <a:srgbClr val="06824D"/>
                </a:solidFill>
                <a:latin typeface="Century Gothic" panose="020B0502020202020204" pitchFamily="34" charset="0"/>
              </a:rPr>
              <a:t>7</a:t>
            </a:r>
          </a:p>
        </p:txBody>
      </p:sp>
      <p:sp>
        <p:nvSpPr>
          <p:cNvPr id="4" name="CasellaDiTesto 3">
            <a:extLst>
              <a:ext uri="{FF2B5EF4-FFF2-40B4-BE49-F238E27FC236}">
                <a16:creationId xmlns:a16="http://schemas.microsoft.com/office/drawing/2014/main" id="{CABBD26F-A510-B037-F861-B887AE8F6B6B}"/>
              </a:ext>
            </a:extLst>
          </p:cNvPr>
          <p:cNvSpPr txBox="1"/>
          <p:nvPr/>
        </p:nvSpPr>
        <p:spPr>
          <a:xfrm>
            <a:off x="1007628" y="1735102"/>
            <a:ext cx="10416434" cy="3831818"/>
          </a:xfrm>
          <a:prstGeom prst="rect">
            <a:avLst/>
          </a:prstGeom>
          <a:noFill/>
        </p:spPr>
        <p:txBody>
          <a:bodyPr wrap="square" rtlCol="0">
            <a:spAutoFit/>
          </a:bodyPr>
          <a:lstStyle/>
          <a:p>
            <a:pPr>
              <a:spcAft>
                <a:spcPts val="600"/>
              </a:spcAft>
            </a:pPr>
            <a:r>
              <a:rPr lang="it-IT" sz="2200" dirty="0">
                <a:solidFill>
                  <a:srgbClr val="FF0000"/>
                </a:solidFill>
              </a:rPr>
              <a:t>Per verificare l’esistenza di una disparità nel reddito agricolo a livello territoriale </a:t>
            </a:r>
          </a:p>
          <a:p>
            <a:pPr>
              <a:spcAft>
                <a:spcPts val="600"/>
              </a:spcAft>
            </a:pPr>
            <a:r>
              <a:rPr lang="it-IT" sz="2200" dirty="0"/>
              <a:t>Calcolo degli indicatori Eurostat sul reddito agricolo a livello sub-nazionale (medie ponderate)</a:t>
            </a:r>
          </a:p>
          <a:p>
            <a:pPr lvl="1">
              <a:spcAft>
                <a:spcPts val="600"/>
              </a:spcAft>
            </a:pPr>
            <a:r>
              <a:rPr lang="it-IT" sz="2000" dirty="0"/>
              <a:t>Indicatore A - indice del reddito dei fattori in agricoltura per unità di lavoro annuo </a:t>
            </a:r>
          </a:p>
          <a:p>
            <a:pPr lvl="1">
              <a:spcAft>
                <a:spcPts val="600"/>
              </a:spcAft>
            </a:pPr>
            <a:r>
              <a:rPr lang="it-IT" sz="2000" dirty="0"/>
              <a:t>Indicatore B - indice del reddito netto da impresa agricola per unità di lavoro annuo non retribuita</a:t>
            </a:r>
          </a:p>
          <a:p>
            <a:pPr lvl="1">
              <a:spcAft>
                <a:spcPts val="600"/>
              </a:spcAft>
            </a:pPr>
            <a:r>
              <a:rPr lang="it-IT" sz="2000" dirty="0"/>
              <a:t>Indicatore C - indice del reddito netto da impresa agricola</a:t>
            </a:r>
          </a:p>
          <a:p>
            <a:pPr>
              <a:spcAft>
                <a:spcPts val="600"/>
              </a:spcAft>
            </a:pPr>
            <a:r>
              <a:rPr lang="it-IT" sz="2200" dirty="0">
                <a:solidFill>
                  <a:srgbClr val="FF0000"/>
                </a:solidFill>
              </a:rPr>
              <a:t>Per evidenziare il ruolo della PAC</a:t>
            </a:r>
          </a:p>
          <a:p>
            <a:pPr>
              <a:spcAft>
                <a:spcPts val="600"/>
              </a:spcAft>
            </a:pPr>
            <a:r>
              <a:rPr lang="it-IT" sz="2200" dirty="0"/>
              <a:t>Calcolo di un nuovo indicatore basato su Coppola et al, 2020</a:t>
            </a:r>
          </a:p>
          <a:p>
            <a:pPr lvl="1">
              <a:spcAft>
                <a:spcPts val="600"/>
              </a:spcAft>
            </a:pPr>
            <a:r>
              <a:rPr lang="it-IT" sz="2000" dirty="0"/>
              <a:t>Indicatore D - indice del reddito netto da impresa agricola, al netto del sostegno della PAC</a:t>
            </a:r>
          </a:p>
        </p:txBody>
      </p:sp>
    </p:spTree>
    <p:extLst>
      <p:ext uri="{BB962C8B-B14F-4D97-AF65-F5344CB8AC3E}">
        <p14:creationId xmlns:p14="http://schemas.microsoft.com/office/powerpoint/2010/main" val="1889591318"/>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0F6B0-9CB2-CE27-28A1-1603660DAAE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BD9E688-E863-2ED5-2EC8-D610857BD901}"/>
              </a:ext>
            </a:extLst>
          </p:cNvPr>
          <p:cNvSpPr txBox="1"/>
          <p:nvPr/>
        </p:nvSpPr>
        <p:spPr>
          <a:xfrm>
            <a:off x="1357888" y="396106"/>
            <a:ext cx="6957199" cy="523220"/>
          </a:xfrm>
          <a:prstGeom prst="rect">
            <a:avLst/>
          </a:prstGeom>
          <a:noFill/>
        </p:spPr>
        <p:txBody>
          <a:bodyPr wrap="square" rtlCol="0">
            <a:spAutoFit/>
          </a:bodyPr>
          <a:lstStyle/>
          <a:p>
            <a:pPr algn="l"/>
            <a:r>
              <a:rPr lang="it-IT" sz="2800" b="1" dirty="0">
                <a:solidFill>
                  <a:srgbClr val="C00000"/>
                </a:solidFill>
                <a:cs typeface="Arial Narrow" panose="020B0604020202020204" pitchFamily="34" charset="0"/>
              </a:rPr>
              <a:t>Il divario a livello subnazionale - Indicatore A</a:t>
            </a:r>
          </a:p>
        </p:txBody>
      </p:sp>
      <p:sp>
        <p:nvSpPr>
          <p:cNvPr id="8" name="CasellaDiTesto 7">
            <a:extLst>
              <a:ext uri="{FF2B5EF4-FFF2-40B4-BE49-F238E27FC236}">
                <a16:creationId xmlns:a16="http://schemas.microsoft.com/office/drawing/2014/main" id="{BF46B840-F31C-EC7A-E132-D63097799949}"/>
              </a:ext>
            </a:extLst>
          </p:cNvPr>
          <p:cNvSpPr txBox="1"/>
          <p:nvPr/>
        </p:nvSpPr>
        <p:spPr>
          <a:xfrm>
            <a:off x="657368" y="186591"/>
            <a:ext cx="700520" cy="923330"/>
          </a:xfrm>
          <a:prstGeom prst="rect">
            <a:avLst/>
          </a:prstGeom>
          <a:noFill/>
        </p:spPr>
        <p:txBody>
          <a:bodyPr wrap="square" rtlCol="0">
            <a:spAutoFit/>
          </a:bodyPr>
          <a:lstStyle/>
          <a:p>
            <a:pPr algn="ctr"/>
            <a:r>
              <a:rPr lang="it-IT" sz="5400" b="1" dirty="0">
                <a:solidFill>
                  <a:srgbClr val="C00000"/>
                </a:solidFill>
                <a:latin typeface="Century Gothic" panose="020B0502020202020204" pitchFamily="34" charset="0"/>
              </a:rPr>
              <a:t>8</a:t>
            </a:r>
          </a:p>
        </p:txBody>
      </p:sp>
      <p:sp>
        <p:nvSpPr>
          <p:cNvPr id="2" name="CasellaDiTesto 1">
            <a:extLst>
              <a:ext uri="{FF2B5EF4-FFF2-40B4-BE49-F238E27FC236}">
                <a16:creationId xmlns:a16="http://schemas.microsoft.com/office/drawing/2014/main" id="{D5B1D519-C398-61E8-E51B-C15B1276FF4C}"/>
              </a:ext>
            </a:extLst>
          </p:cNvPr>
          <p:cNvSpPr txBox="1"/>
          <p:nvPr/>
        </p:nvSpPr>
        <p:spPr>
          <a:xfrm>
            <a:off x="1357888" y="1430590"/>
            <a:ext cx="9185934" cy="369332"/>
          </a:xfrm>
          <a:prstGeom prst="rect">
            <a:avLst/>
          </a:prstGeom>
          <a:noFill/>
        </p:spPr>
        <p:txBody>
          <a:bodyPr wrap="square" rtlCol="0">
            <a:spAutoFit/>
          </a:bodyPr>
          <a:lstStyle/>
          <a:p>
            <a:pPr algn="ctr"/>
            <a:r>
              <a:rPr lang="it-IT" b="1" i="0" dirty="0">
                <a:cs typeface="Arial Narrow" panose="020B0604020202020204" pitchFamily="34" charset="0"/>
              </a:rPr>
              <a:t>INDICE DEL REDDITO DEI FATTORI IN AGRICOLTURA PER UNITÀ DI LAVORO ANNUO </a:t>
            </a:r>
          </a:p>
        </p:txBody>
      </p:sp>
      <p:pic>
        <p:nvPicPr>
          <p:cNvPr id="3" name="Immagine 2">
            <a:extLst>
              <a:ext uri="{FF2B5EF4-FFF2-40B4-BE49-F238E27FC236}">
                <a16:creationId xmlns:a16="http://schemas.microsoft.com/office/drawing/2014/main" id="{F9C25461-B09A-61C5-8B98-4DF8EF80A44C}"/>
              </a:ext>
            </a:extLst>
          </p:cNvPr>
          <p:cNvPicPr>
            <a:picLocks noChangeAspect="1"/>
          </p:cNvPicPr>
          <p:nvPr/>
        </p:nvPicPr>
        <p:blipFill>
          <a:blip r:embed="rId3"/>
          <a:stretch>
            <a:fillRect/>
          </a:stretch>
        </p:blipFill>
        <p:spPr>
          <a:xfrm>
            <a:off x="272176" y="2168522"/>
            <a:ext cx="5699999" cy="3420000"/>
          </a:xfrm>
          <a:prstGeom prst="rect">
            <a:avLst/>
          </a:prstGeom>
        </p:spPr>
      </p:pic>
      <p:pic>
        <p:nvPicPr>
          <p:cNvPr id="6" name="Immagine 5">
            <a:extLst>
              <a:ext uri="{FF2B5EF4-FFF2-40B4-BE49-F238E27FC236}">
                <a16:creationId xmlns:a16="http://schemas.microsoft.com/office/drawing/2014/main" id="{DD730EF2-4C33-6DF7-746E-5837678064B5}"/>
              </a:ext>
            </a:extLst>
          </p:cNvPr>
          <p:cNvPicPr>
            <a:picLocks noChangeAspect="1"/>
          </p:cNvPicPr>
          <p:nvPr/>
        </p:nvPicPr>
        <p:blipFill>
          <a:blip r:embed="rId4"/>
          <a:stretch>
            <a:fillRect/>
          </a:stretch>
        </p:blipFill>
        <p:spPr>
          <a:xfrm>
            <a:off x="6183051" y="2168522"/>
            <a:ext cx="5826069" cy="3420000"/>
          </a:xfrm>
          <a:prstGeom prst="rect">
            <a:avLst/>
          </a:prstGeom>
        </p:spPr>
      </p:pic>
      <p:sp>
        <p:nvSpPr>
          <p:cNvPr id="7" name="CasellaDiTesto 6">
            <a:extLst>
              <a:ext uri="{FF2B5EF4-FFF2-40B4-BE49-F238E27FC236}">
                <a16:creationId xmlns:a16="http://schemas.microsoft.com/office/drawing/2014/main" id="{FC38F459-DA98-4BA1-5E36-98E2D5EDA389}"/>
              </a:ext>
            </a:extLst>
          </p:cNvPr>
          <p:cNvSpPr txBox="1"/>
          <p:nvPr/>
        </p:nvSpPr>
        <p:spPr>
          <a:xfrm>
            <a:off x="571500" y="5550216"/>
            <a:ext cx="11048999" cy="1092607"/>
          </a:xfrm>
          <a:prstGeom prst="rect">
            <a:avLst/>
          </a:prstGeom>
          <a:noFill/>
        </p:spPr>
        <p:txBody>
          <a:bodyPr wrap="square">
            <a:spAutoFit/>
          </a:bodyPr>
          <a:lstStyle/>
          <a:p>
            <a:pPr marL="342900" indent="-342900">
              <a:spcAft>
                <a:spcPts val="600"/>
              </a:spcAft>
              <a:buFont typeface="Arial" panose="020B0604020202020204" pitchFamily="34" charset="0"/>
              <a:buChar char="•"/>
            </a:pPr>
            <a:r>
              <a:rPr lang="it-IT" sz="2000" dirty="0"/>
              <a:t>Esiste un gap in termini di produttività del lavoro in complesso</a:t>
            </a:r>
          </a:p>
          <a:p>
            <a:pPr marL="342900" indent="-342900">
              <a:spcAft>
                <a:spcPts val="600"/>
              </a:spcAft>
              <a:buFont typeface="Arial" panose="020B0604020202020204" pitchFamily="34" charset="0"/>
              <a:buChar char="•"/>
            </a:pPr>
            <a:r>
              <a:rPr lang="it-IT" sz="2000" dirty="0"/>
              <a:t>Nel 2022 rispetto al 2014, l’indice cresce di più al Nord (+27%) e al Centro (+36%) rispetto al Sud (+14%)</a:t>
            </a:r>
          </a:p>
        </p:txBody>
      </p:sp>
    </p:spTree>
    <p:extLst>
      <p:ext uri="{BB962C8B-B14F-4D97-AF65-F5344CB8AC3E}">
        <p14:creationId xmlns:p14="http://schemas.microsoft.com/office/powerpoint/2010/main" val="2215188326"/>
      </p:ext>
    </p:extLst>
  </p:cSld>
  <p:clrMapOvr>
    <a:masterClrMapping/>
  </p:clrMapOvr>
  <p:transition spd="med">
    <p:pull/>
  </p:transition>
</p:sld>
</file>

<file path=ppt/theme/theme1.xml><?xml version="1.0" encoding="utf-8"?>
<a:theme xmlns:a="http://schemas.openxmlformats.org/drawingml/2006/main" name="Tema di Office">
  <a:themeElements>
    <a:clrScheme name="Testo scorrevol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ae79236-39be-4846-8b9c-6aa5e57d5950" xsi:nil="true"/>
    <lcf76f155ced4ddcb4097134ff3c332f xmlns="30933117-b416-4ef2-a37b-942e7ee0afe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A436843B477A7747994B0FC173C2D1F4" ma:contentTypeVersion="10" ma:contentTypeDescription="Creare un nuovo documento." ma:contentTypeScope="" ma:versionID="f36f0f55fe925bf31521498e1ad4a585">
  <xsd:schema xmlns:xsd="http://www.w3.org/2001/XMLSchema" xmlns:xs="http://www.w3.org/2001/XMLSchema" xmlns:p="http://schemas.microsoft.com/office/2006/metadata/properties" xmlns:ns2="30933117-b416-4ef2-a37b-942e7ee0afed" xmlns:ns3="6ae79236-39be-4846-8b9c-6aa5e57d5950" targetNamespace="http://schemas.microsoft.com/office/2006/metadata/properties" ma:root="true" ma:fieldsID="fbd4a213eae9470563f04c3044e21808" ns2:_="" ns3:_="">
    <xsd:import namespace="30933117-b416-4ef2-a37b-942e7ee0afed"/>
    <xsd:import namespace="6ae79236-39be-4846-8b9c-6aa5e57d595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933117-b416-4ef2-a37b-942e7ee0af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01ce8ef9-eba9-4a18-9b82-58e3bed703a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e79236-39be-4846-8b9c-6aa5e57d595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0937e40-b99a-4406-a502-d9f26330c70e}" ma:internalName="TaxCatchAll" ma:showField="CatchAllData" ma:web="6ae79236-39be-4846-8b9c-6aa5e57d59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D4C321-BE7E-4267-9151-4E1373AE257A}">
  <ds:schemaRefs>
    <ds:schemaRef ds:uri="http://purl.org/dc/terms/"/>
    <ds:schemaRef ds:uri="6ae79236-39be-4846-8b9c-6aa5e57d5950"/>
    <ds:schemaRef ds:uri="http://purl.org/dc/elements/1.1/"/>
    <ds:schemaRef ds:uri="http://schemas.microsoft.com/office/2006/metadata/properties"/>
    <ds:schemaRef ds:uri="30933117-b416-4ef2-a37b-942e7ee0afed"/>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CE838F8-D110-412F-ADE0-93E9E7CDBD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933117-b416-4ef2-a37b-942e7ee0afed"/>
    <ds:schemaRef ds:uri="6ae79236-39be-4846-8b9c-6aa5e57d59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E5D1F6-B53B-496C-A1D4-E0E4FBF797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2740</Words>
  <Application>Microsoft Office PowerPoint</Application>
  <PresentationFormat>Widescreen</PresentationFormat>
  <Paragraphs>164</Paragraphs>
  <Slides>19</Slides>
  <Notes>19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Aptos</vt:lpstr>
      <vt:lpstr>Arial</vt:lpstr>
      <vt:lpstr>Arial Narrow</vt:lpstr>
      <vt:lpstr>Avenir Next LT Pro</vt:lpstr>
      <vt:lpstr>Century Gothic</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Maria Rosaria Pupo D'Andrea (CREA-PB)</cp:lastModifiedBy>
  <cp:revision>136</cp:revision>
  <cp:lastPrinted>2026-03-25T17:43:00Z</cp:lastPrinted>
  <dcterms:created xsi:type="dcterms:W3CDTF">2020-02-03T08:27:56Z</dcterms:created>
  <dcterms:modified xsi:type="dcterms:W3CDTF">2026-03-25T17:45:39Z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0x010100A436843B477A7747994B0FC173C2D1F4</vt:lpwstr>
  </property>
</Properties>
</file>