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7" r:id="rId11"/>
    <p:sldId id="264" r:id="rId12"/>
    <p:sldId id="265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146" d="100"/>
          <a:sy n="146" d="100"/>
        </p:scale>
        <p:origin x="-3730" y="-289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95104A-57BD-451B-8E47-D38E85E6927D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17A4BCDD-BD2E-41DD-84A1-0DDBD14661D8}">
      <dgm:prSet phldrT="[Testo]" phldr="0" custT="1"/>
      <dgm:spPr/>
      <dgm:t>
        <a:bodyPr/>
        <a:lstStyle/>
        <a:p>
          <a:r>
            <a:rPr lang="en-GB" sz="1100" b="1" dirty="0" err="1"/>
            <a:t>Emigrazione</a:t>
          </a:r>
          <a:r>
            <a:rPr lang="en-GB" sz="1100" b="1" dirty="0"/>
            <a:t> </a:t>
          </a:r>
          <a:r>
            <a:rPr lang="en-GB" sz="1100" b="1" dirty="0" err="1"/>
            <a:t>netta</a:t>
          </a:r>
          <a:r>
            <a:rPr lang="en-GB" sz="1100" b="1" dirty="0"/>
            <a:t> </a:t>
          </a:r>
          <a:r>
            <a:rPr lang="en-GB" sz="1100" b="1" dirty="0" err="1"/>
            <a:t>negativa</a:t>
          </a:r>
          <a:endParaRPr lang="en-GB" sz="1100" b="1" dirty="0"/>
        </a:p>
      </dgm:t>
    </dgm:pt>
    <dgm:pt modelId="{48C0D9BC-1677-4E35-925C-DB70CB0BC6A5}" type="parTrans" cxnId="{AD9B4E2C-8427-480D-86A2-7B763BC54036}">
      <dgm:prSet/>
      <dgm:spPr/>
      <dgm:t>
        <a:bodyPr/>
        <a:lstStyle/>
        <a:p>
          <a:endParaRPr lang="en-GB" sz="1100" b="1"/>
        </a:p>
      </dgm:t>
    </dgm:pt>
    <dgm:pt modelId="{59B9635B-57A0-4064-BF4B-BA99ED064402}" type="sibTrans" cxnId="{AD9B4E2C-8427-480D-86A2-7B763BC54036}">
      <dgm:prSet/>
      <dgm:spPr/>
      <dgm:t>
        <a:bodyPr/>
        <a:lstStyle/>
        <a:p>
          <a:endParaRPr lang="en-GB" sz="1100" b="1"/>
        </a:p>
      </dgm:t>
    </dgm:pt>
    <dgm:pt modelId="{40BC38E9-11A6-4F2C-8873-66218BEEB079}">
      <dgm:prSet phldrT="[Testo]" phldr="0" custT="1"/>
      <dgm:spPr/>
      <dgm:t>
        <a:bodyPr/>
        <a:lstStyle/>
        <a:p>
          <a:r>
            <a:rPr lang="en-GB" sz="1100" b="1" dirty="0" err="1"/>
            <a:t>Riduzione</a:t>
          </a:r>
          <a:r>
            <a:rPr lang="en-GB" sz="1100" b="1" dirty="0"/>
            <a:t> </a:t>
          </a:r>
          <a:r>
            <a:rPr lang="en-GB" sz="1100" b="1" dirty="0" err="1"/>
            <a:t>popolazione</a:t>
          </a:r>
          <a:r>
            <a:rPr lang="en-GB" sz="1100" b="1" dirty="0"/>
            <a:t> in </a:t>
          </a:r>
          <a:r>
            <a:rPr lang="en-GB" sz="1100" b="1" dirty="0" err="1"/>
            <a:t>età</a:t>
          </a:r>
          <a:r>
            <a:rPr lang="en-GB" sz="1100" b="1" dirty="0"/>
            <a:t> </a:t>
          </a:r>
          <a:r>
            <a:rPr lang="en-GB" sz="1100" b="1" dirty="0" err="1"/>
            <a:t>riproduttiva</a:t>
          </a:r>
          <a:endParaRPr lang="en-GB" sz="1100" b="1" dirty="0"/>
        </a:p>
      </dgm:t>
    </dgm:pt>
    <dgm:pt modelId="{2CAF003F-1830-4A55-BBE8-D5B8DD506849}" type="parTrans" cxnId="{B1B175E8-DA75-41FB-8490-03955FEAFECD}">
      <dgm:prSet/>
      <dgm:spPr/>
      <dgm:t>
        <a:bodyPr/>
        <a:lstStyle/>
        <a:p>
          <a:endParaRPr lang="en-GB" sz="1100" b="1"/>
        </a:p>
      </dgm:t>
    </dgm:pt>
    <dgm:pt modelId="{915088E6-C794-41EA-8C8A-5359EF538C68}" type="sibTrans" cxnId="{B1B175E8-DA75-41FB-8490-03955FEAFECD}">
      <dgm:prSet/>
      <dgm:spPr/>
      <dgm:t>
        <a:bodyPr/>
        <a:lstStyle/>
        <a:p>
          <a:endParaRPr lang="en-GB" sz="1100" b="1"/>
        </a:p>
      </dgm:t>
    </dgm:pt>
    <dgm:pt modelId="{08E70692-2EF9-4CA7-9870-3B922A591564}">
      <dgm:prSet phldrT="[Testo]" phldr="0" custT="1"/>
      <dgm:spPr/>
      <dgm:t>
        <a:bodyPr/>
        <a:lstStyle/>
        <a:p>
          <a:r>
            <a:rPr lang="en-GB" sz="1100" b="1" dirty="0" err="1"/>
            <a:t>Riduzione</a:t>
          </a:r>
          <a:r>
            <a:rPr lang="en-GB" sz="1100" b="1" dirty="0"/>
            <a:t> </a:t>
          </a:r>
          <a:r>
            <a:rPr lang="en-GB" sz="1100" b="1" dirty="0" err="1"/>
            <a:t>tasso</a:t>
          </a:r>
          <a:r>
            <a:rPr lang="en-GB" sz="1100" b="1" dirty="0"/>
            <a:t> di </a:t>
          </a:r>
          <a:r>
            <a:rPr lang="en-GB" sz="1100" b="1" dirty="0" err="1"/>
            <a:t>fertilità</a:t>
          </a:r>
          <a:endParaRPr lang="en-GB" sz="1100" b="1" dirty="0"/>
        </a:p>
      </dgm:t>
    </dgm:pt>
    <dgm:pt modelId="{1DBD92DF-D695-4A06-A86A-3BA93C1B29E6}" type="parTrans" cxnId="{2AAD9837-B4B7-4D42-9892-D451F84CAB6B}">
      <dgm:prSet/>
      <dgm:spPr/>
      <dgm:t>
        <a:bodyPr/>
        <a:lstStyle/>
        <a:p>
          <a:endParaRPr lang="en-GB" sz="1100" b="1"/>
        </a:p>
      </dgm:t>
    </dgm:pt>
    <dgm:pt modelId="{9D764FC0-3CAF-4698-906D-F73E5043FAB6}" type="sibTrans" cxnId="{2AAD9837-B4B7-4D42-9892-D451F84CAB6B}">
      <dgm:prSet/>
      <dgm:spPr/>
      <dgm:t>
        <a:bodyPr/>
        <a:lstStyle/>
        <a:p>
          <a:endParaRPr lang="en-GB" sz="1100" b="1"/>
        </a:p>
      </dgm:t>
    </dgm:pt>
    <dgm:pt modelId="{C8331BBA-AF58-472A-9E30-0316D9591FD4}">
      <dgm:prSet phldrT="[Testo]" phldr="0" custT="1"/>
      <dgm:spPr/>
      <dgm:t>
        <a:bodyPr/>
        <a:lstStyle/>
        <a:p>
          <a:r>
            <a:rPr lang="en-GB" sz="1100" b="1" dirty="0" err="1"/>
            <a:t>Aumento</a:t>
          </a:r>
          <a:r>
            <a:rPr lang="en-GB" sz="1100" b="1" dirty="0"/>
            <a:t> </a:t>
          </a:r>
          <a:r>
            <a:rPr lang="en-GB" sz="1100" b="1" dirty="0" err="1"/>
            <a:t>indice</a:t>
          </a:r>
          <a:r>
            <a:rPr lang="en-GB" sz="1100" b="1" dirty="0"/>
            <a:t> </a:t>
          </a:r>
          <a:r>
            <a:rPr lang="en-GB" sz="1100" b="1" dirty="0" err="1"/>
            <a:t>dipendenza</a:t>
          </a:r>
          <a:endParaRPr lang="en-GB" sz="1100" b="1" dirty="0"/>
        </a:p>
      </dgm:t>
    </dgm:pt>
    <dgm:pt modelId="{F2B81763-59BF-4C37-A989-586034939A49}" type="parTrans" cxnId="{BDD614E3-E77C-4FF3-B700-1DFCC191DB17}">
      <dgm:prSet/>
      <dgm:spPr/>
      <dgm:t>
        <a:bodyPr/>
        <a:lstStyle/>
        <a:p>
          <a:endParaRPr lang="en-GB" sz="1100" b="1"/>
        </a:p>
      </dgm:t>
    </dgm:pt>
    <dgm:pt modelId="{83BA8D15-BA55-46BA-87E0-A665B3FB682B}" type="sibTrans" cxnId="{BDD614E3-E77C-4FF3-B700-1DFCC191DB17}">
      <dgm:prSet/>
      <dgm:spPr/>
      <dgm:t>
        <a:bodyPr/>
        <a:lstStyle/>
        <a:p>
          <a:endParaRPr lang="en-GB" sz="1100" b="1"/>
        </a:p>
      </dgm:t>
    </dgm:pt>
    <dgm:pt modelId="{6537D499-2D55-4B56-B0E4-3F4D3EA2AC6F}">
      <dgm:prSet phldrT="[Testo]" phldr="0" custT="1"/>
      <dgm:spPr/>
      <dgm:t>
        <a:bodyPr/>
        <a:lstStyle/>
        <a:p>
          <a:r>
            <a:rPr lang="en-GB" sz="1100" b="1" dirty="0" err="1"/>
            <a:t>Riduzione</a:t>
          </a:r>
          <a:r>
            <a:rPr lang="en-GB" sz="1100" b="1" dirty="0"/>
            <a:t> forza </a:t>
          </a:r>
          <a:r>
            <a:rPr lang="en-GB" sz="1100" b="1" dirty="0" err="1"/>
            <a:t>lavoro</a:t>
          </a:r>
          <a:endParaRPr lang="en-GB" sz="1100" b="1" dirty="0"/>
        </a:p>
      </dgm:t>
    </dgm:pt>
    <dgm:pt modelId="{76829D87-27A4-4E09-BDCE-15EE8939B2EB}" type="parTrans" cxnId="{7C6848E7-3165-4A05-A50C-543F4C872F2C}">
      <dgm:prSet/>
      <dgm:spPr/>
      <dgm:t>
        <a:bodyPr/>
        <a:lstStyle/>
        <a:p>
          <a:endParaRPr lang="en-GB" sz="1100" b="1"/>
        </a:p>
      </dgm:t>
    </dgm:pt>
    <dgm:pt modelId="{341153C7-3A22-40E3-BB3F-FA0E71175F56}" type="sibTrans" cxnId="{7C6848E7-3165-4A05-A50C-543F4C872F2C}">
      <dgm:prSet/>
      <dgm:spPr/>
      <dgm:t>
        <a:bodyPr/>
        <a:lstStyle/>
        <a:p>
          <a:endParaRPr lang="en-GB" sz="1100" b="1"/>
        </a:p>
      </dgm:t>
    </dgm:pt>
    <dgm:pt modelId="{8D9EFABF-92CC-40CB-955B-2B7B06FFB123}" type="pres">
      <dgm:prSet presAssocID="{C795104A-57BD-451B-8E47-D38E85E6927D}" presName="cycle" presStyleCnt="0">
        <dgm:presLayoutVars>
          <dgm:dir/>
          <dgm:resizeHandles val="exact"/>
        </dgm:presLayoutVars>
      </dgm:prSet>
      <dgm:spPr/>
    </dgm:pt>
    <dgm:pt modelId="{86F89310-5E4C-46F6-BD70-7BB212893F79}" type="pres">
      <dgm:prSet presAssocID="{17A4BCDD-BD2E-41DD-84A1-0DDBD14661D8}" presName="node" presStyleLbl="node1" presStyleIdx="0" presStyleCnt="5">
        <dgm:presLayoutVars>
          <dgm:bulletEnabled val="1"/>
        </dgm:presLayoutVars>
      </dgm:prSet>
      <dgm:spPr/>
    </dgm:pt>
    <dgm:pt modelId="{55662A35-BB44-4386-B45E-B42CCEA254E6}" type="pres">
      <dgm:prSet presAssocID="{17A4BCDD-BD2E-41DD-84A1-0DDBD14661D8}" presName="spNode" presStyleCnt="0"/>
      <dgm:spPr/>
    </dgm:pt>
    <dgm:pt modelId="{920362EC-6A67-448F-9CA6-8E6E94EC8994}" type="pres">
      <dgm:prSet presAssocID="{59B9635B-57A0-4064-BF4B-BA99ED064402}" presName="sibTrans" presStyleLbl="sibTrans1D1" presStyleIdx="0" presStyleCnt="5"/>
      <dgm:spPr/>
    </dgm:pt>
    <dgm:pt modelId="{6B4B04FF-1B17-4680-A3E0-E60DBC800A76}" type="pres">
      <dgm:prSet presAssocID="{40BC38E9-11A6-4F2C-8873-66218BEEB079}" presName="node" presStyleLbl="node1" presStyleIdx="1" presStyleCnt="5">
        <dgm:presLayoutVars>
          <dgm:bulletEnabled val="1"/>
        </dgm:presLayoutVars>
      </dgm:prSet>
      <dgm:spPr/>
    </dgm:pt>
    <dgm:pt modelId="{0E134CCE-800F-4176-8F79-55ADA5992741}" type="pres">
      <dgm:prSet presAssocID="{40BC38E9-11A6-4F2C-8873-66218BEEB079}" presName="spNode" presStyleCnt="0"/>
      <dgm:spPr/>
    </dgm:pt>
    <dgm:pt modelId="{1DF3C83E-DA16-4B17-8CD7-C528B1957D40}" type="pres">
      <dgm:prSet presAssocID="{915088E6-C794-41EA-8C8A-5359EF538C68}" presName="sibTrans" presStyleLbl="sibTrans1D1" presStyleIdx="1" presStyleCnt="5"/>
      <dgm:spPr/>
    </dgm:pt>
    <dgm:pt modelId="{5AB04C7E-025E-4D2B-A69F-826537B66037}" type="pres">
      <dgm:prSet presAssocID="{08E70692-2EF9-4CA7-9870-3B922A591564}" presName="node" presStyleLbl="node1" presStyleIdx="2" presStyleCnt="5">
        <dgm:presLayoutVars>
          <dgm:bulletEnabled val="1"/>
        </dgm:presLayoutVars>
      </dgm:prSet>
      <dgm:spPr/>
    </dgm:pt>
    <dgm:pt modelId="{E63D2F26-5FD3-4BFA-93A9-BCEC76B7C79E}" type="pres">
      <dgm:prSet presAssocID="{08E70692-2EF9-4CA7-9870-3B922A591564}" presName="spNode" presStyleCnt="0"/>
      <dgm:spPr/>
    </dgm:pt>
    <dgm:pt modelId="{EE475F75-F851-4EC2-B18A-E26BDC7C782A}" type="pres">
      <dgm:prSet presAssocID="{9D764FC0-3CAF-4698-906D-F73E5043FAB6}" presName="sibTrans" presStyleLbl="sibTrans1D1" presStyleIdx="2" presStyleCnt="5"/>
      <dgm:spPr/>
    </dgm:pt>
    <dgm:pt modelId="{596FB9E8-CC76-42D3-A818-16DB83936F21}" type="pres">
      <dgm:prSet presAssocID="{C8331BBA-AF58-472A-9E30-0316D9591FD4}" presName="node" presStyleLbl="node1" presStyleIdx="3" presStyleCnt="5">
        <dgm:presLayoutVars>
          <dgm:bulletEnabled val="1"/>
        </dgm:presLayoutVars>
      </dgm:prSet>
      <dgm:spPr/>
    </dgm:pt>
    <dgm:pt modelId="{F6DCD97D-B6FA-42BF-A910-BDB64AF7124B}" type="pres">
      <dgm:prSet presAssocID="{C8331BBA-AF58-472A-9E30-0316D9591FD4}" presName="spNode" presStyleCnt="0"/>
      <dgm:spPr/>
    </dgm:pt>
    <dgm:pt modelId="{1FAF2B54-4265-400E-8545-88EB36491551}" type="pres">
      <dgm:prSet presAssocID="{83BA8D15-BA55-46BA-87E0-A665B3FB682B}" presName="sibTrans" presStyleLbl="sibTrans1D1" presStyleIdx="3" presStyleCnt="5"/>
      <dgm:spPr/>
    </dgm:pt>
    <dgm:pt modelId="{51BC98D1-7E8F-404D-9DA1-5787C418111F}" type="pres">
      <dgm:prSet presAssocID="{6537D499-2D55-4B56-B0E4-3F4D3EA2AC6F}" presName="node" presStyleLbl="node1" presStyleIdx="4" presStyleCnt="5">
        <dgm:presLayoutVars>
          <dgm:bulletEnabled val="1"/>
        </dgm:presLayoutVars>
      </dgm:prSet>
      <dgm:spPr/>
    </dgm:pt>
    <dgm:pt modelId="{20A9751F-0FF8-4537-B1DB-CBEA71548984}" type="pres">
      <dgm:prSet presAssocID="{6537D499-2D55-4B56-B0E4-3F4D3EA2AC6F}" presName="spNode" presStyleCnt="0"/>
      <dgm:spPr/>
    </dgm:pt>
    <dgm:pt modelId="{59C198E7-D022-4D04-9D57-4D04A908B869}" type="pres">
      <dgm:prSet presAssocID="{341153C7-3A22-40E3-BB3F-FA0E71175F56}" presName="sibTrans" presStyleLbl="sibTrans1D1" presStyleIdx="4" presStyleCnt="5"/>
      <dgm:spPr/>
    </dgm:pt>
  </dgm:ptLst>
  <dgm:cxnLst>
    <dgm:cxn modelId="{897C200E-D240-47F2-A4E3-FC73CADD8496}" type="presOf" srcId="{59B9635B-57A0-4064-BF4B-BA99ED064402}" destId="{920362EC-6A67-448F-9CA6-8E6E94EC8994}" srcOrd="0" destOrd="0" presId="urn:microsoft.com/office/officeart/2005/8/layout/cycle5"/>
    <dgm:cxn modelId="{AD9B4E2C-8427-480D-86A2-7B763BC54036}" srcId="{C795104A-57BD-451B-8E47-D38E85E6927D}" destId="{17A4BCDD-BD2E-41DD-84A1-0DDBD14661D8}" srcOrd="0" destOrd="0" parTransId="{48C0D9BC-1677-4E35-925C-DB70CB0BC6A5}" sibTransId="{59B9635B-57A0-4064-BF4B-BA99ED064402}"/>
    <dgm:cxn modelId="{F9045E32-A593-4784-8D87-BE7AE8F7E7A8}" type="presOf" srcId="{C795104A-57BD-451B-8E47-D38E85E6927D}" destId="{8D9EFABF-92CC-40CB-955B-2B7B06FFB123}" srcOrd="0" destOrd="0" presId="urn:microsoft.com/office/officeart/2005/8/layout/cycle5"/>
    <dgm:cxn modelId="{2AAD9837-B4B7-4D42-9892-D451F84CAB6B}" srcId="{C795104A-57BD-451B-8E47-D38E85E6927D}" destId="{08E70692-2EF9-4CA7-9870-3B922A591564}" srcOrd="2" destOrd="0" parTransId="{1DBD92DF-D695-4A06-A86A-3BA93C1B29E6}" sibTransId="{9D764FC0-3CAF-4698-906D-F73E5043FAB6}"/>
    <dgm:cxn modelId="{42503E62-1816-4D2F-90A6-2BF55A96A73A}" type="presOf" srcId="{40BC38E9-11A6-4F2C-8873-66218BEEB079}" destId="{6B4B04FF-1B17-4680-A3E0-E60DBC800A76}" srcOrd="0" destOrd="0" presId="urn:microsoft.com/office/officeart/2005/8/layout/cycle5"/>
    <dgm:cxn modelId="{3AAFD267-5ABF-4EC3-80E1-1E1E289F9FF7}" type="presOf" srcId="{9D764FC0-3CAF-4698-906D-F73E5043FAB6}" destId="{EE475F75-F851-4EC2-B18A-E26BDC7C782A}" srcOrd="0" destOrd="0" presId="urn:microsoft.com/office/officeart/2005/8/layout/cycle5"/>
    <dgm:cxn modelId="{1A418E51-63EF-41BF-BFE3-4DA1186D3548}" type="presOf" srcId="{17A4BCDD-BD2E-41DD-84A1-0DDBD14661D8}" destId="{86F89310-5E4C-46F6-BD70-7BB212893F79}" srcOrd="0" destOrd="0" presId="urn:microsoft.com/office/officeart/2005/8/layout/cycle5"/>
    <dgm:cxn modelId="{65ED78C3-A598-4E3B-A7CD-0A0D13018044}" type="presOf" srcId="{08E70692-2EF9-4CA7-9870-3B922A591564}" destId="{5AB04C7E-025E-4D2B-A69F-826537B66037}" srcOrd="0" destOrd="0" presId="urn:microsoft.com/office/officeart/2005/8/layout/cycle5"/>
    <dgm:cxn modelId="{B4E7EFD1-F171-4823-8742-343FAF5CE4A1}" type="presOf" srcId="{C8331BBA-AF58-472A-9E30-0316D9591FD4}" destId="{596FB9E8-CC76-42D3-A818-16DB83936F21}" srcOrd="0" destOrd="0" presId="urn:microsoft.com/office/officeart/2005/8/layout/cycle5"/>
    <dgm:cxn modelId="{C7F895D3-E2DD-41E5-AB9C-DCD1F0173FE1}" type="presOf" srcId="{83BA8D15-BA55-46BA-87E0-A665B3FB682B}" destId="{1FAF2B54-4265-400E-8545-88EB36491551}" srcOrd="0" destOrd="0" presId="urn:microsoft.com/office/officeart/2005/8/layout/cycle5"/>
    <dgm:cxn modelId="{BDD614E3-E77C-4FF3-B700-1DFCC191DB17}" srcId="{C795104A-57BD-451B-8E47-D38E85E6927D}" destId="{C8331BBA-AF58-472A-9E30-0316D9591FD4}" srcOrd="3" destOrd="0" parTransId="{F2B81763-59BF-4C37-A989-586034939A49}" sibTransId="{83BA8D15-BA55-46BA-87E0-A665B3FB682B}"/>
    <dgm:cxn modelId="{7C6848E7-3165-4A05-A50C-543F4C872F2C}" srcId="{C795104A-57BD-451B-8E47-D38E85E6927D}" destId="{6537D499-2D55-4B56-B0E4-3F4D3EA2AC6F}" srcOrd="4" destOrd="0" parTransId="{76829D87-27A4-4E09-BDCE-15EE8939B2EB}" sibTransId="{341153C7-3A22-40E3-BB3F-FA0E71175F56}"/>
    <dgm:cxn modelId="{B1B175E8-DA75-41FB-8490-03955FEAFECD}" srcId="{C795104A-57BD-451B-8E47-D38E85E6927D}" destId="{40BC38E9-11A6-4F2C-8873-66218BEEB079}" srcOrd="1" destOrd="0" parTransId="{2CAF003F-1830-4A55-BBE8-D5B8DD506849}" sibTransId="{915088E6-C794-41EA-8C8A-5359EF538C68}"/>
    <dgm:cxn modelId="{90FB72ED-E6AB-4307-953B-BC2607EA1A38}" type="presOf" srcId="{6537D499-2D55-4B56-B0E4-3F4D3EA2AC6F}" destId="{51BC98D1-7E8F-404D-9DA1-5787C418111F}" srcOrd="0" destOrd="0" presId="urn:microsoft.com/office/officeart/2005/8/layout/cycle5"/>
    <dgm:cxn modelId="{3591F7F3-FA53-4847-9286-9809A4C68A1C}" type="presOf" srcId="{915088E6-C794-41EA-8C8A-5359EF538C68}" destId="{1DF3C83E-DA16-4B17-8CD7-C528B1957D40}" srcOrd="0" destOrd="0" presId="urn:microsoft.com/office/officeart/2005/8/layout/cycle5"/>
    <dgm:cxn modelId="{85EC0EFB-8208-4989-B172-ACDA0B69CE21}" type="presOf" srcId="{341153C7-3A22-40E3-BB3F-FA0E71175F56}" destId="{59C198E7-D022-4D04-9D57-4D04A908B869}" srcOrd="0" destOrd="0" presId="urn:microsoft.com/office/officeart/2005/8/layout/cycle5"/>
    <dgm:cxn modelId="{8BD2EA2B-213A-467C-9B5C-689DE0E8B66A}" type="presParOf" srcId="{8D9EFABF-92CC-40CB-955B-2B7B06FFB123}" destId="{86F89310-5E4C-46F6-BD70-7BB212893F79}" srcOrd="0" destOrd="0" presId="urn:microsoft.com/office/officeart/2005/8/layout/cycle5"/>
    <dgm:cxn modelId="{E5A81BC3-5538-495C-A764-DD3540087654}" type="presParOf" srcId="{8D9EFABF-92CC-40CB-955B-2B7B06FFB123}" destId="{55662A35-BB44-4386-B45E-B42CCEA254E6}" srcOrd="1" destOrd="0" presId="urn:microsoft.com/office/officeart/2005/8/layout/cycle5"/>
    <dgm:cxn modelId="{0BA1E413-084C-4534-873E-E5B3FD6C9E11}" type="presParOf" srcId="{8D9EFABF-92CC-40CB-955B-2B7B06FFB123}" destId="{920362EC-6A67-448F-9CA6-8E6E94EC8994}" srcOrd="2" destOrd="0" presId="urn:microsoft.com/office/officeart/2005/8/layout/cycle5"/>
    <dgm:cxn modelId="{B13E595B-31E7-4169-9A48-F7450B410926}" type="presParOf" srcId="{8D9EFABF-92CC-40CB-955B-2B7B06FFB123}" destId="{6B4B04FF-1B17-4680-A3E0-E60DBC800A76}" srcOrd="3" destOrd="0" presId="urn:microsoft.com/office/officeart/2005/8/layout/cycle5"/>
    <dgm:cxn modelId="{053AFEB2-17A1-4A4E-A9F9-815009848E29}" type="presParOf" srcId="{8D9EFABF-92CC-40CB-955B-2B7B06FFB123}" destId="{0E134CCE-800F-4176-8F79-55ADA5992741}" srcOrd="4" destOrd="0" presId="urn:microsoft.com/office/officeart/2005/8/layout/cycle5"/>
    <dgm:cxn modelId="{413BF795-D26B-4D75-A769-CFA7A97E76F8}" type="presParOf" srcId="{8D9EFABF-92CC-40CB-955B-2B7B06FFB123}" destId="{1DF3C83E-DA16-4B17-8CD7-C528B1957D40}" srcOrd="5" destOrd="0" presId="urn:microsoft.com/office/officeart/2005/8/layout/cycle5"/>
    <dgm:cxn modelId="{3EFBC510-E72E-421E-BC46-7955EF7C990E}" type="presParOf" srcId="{8D9EFABF-92CC-40CB-955B-2B7B06FFB123}" destId="{5AB04C7E-025E-4D2B-A69F-826537B66037}" srcOrd="6" destOrd="0" presId="urn:microsoft.com/office/officeart/2005/8/layout/cycle5"/>
    <dgm:cxn modelId="{66EDDA5D-CC2C-4130-B68B-5F3E9471F3AF}" type="presParOf" srcId="{8D9EFABF-92CC-40CB-955B-2B7B06FFB123}" destId="{E63D2F26-5FD3-4BFA-93A9-BCEC76B7C79E}" srcOrd="7" destOrd="0" presId="urn:microsoft.com/office/officeart/2005/8/layout/cycle5"/>
    <dgm:cxn modelId="{A8E0D3CC-9FB3-4282-9325-09986CBCF13E}" type="presParOf" srcId="{8D9EFABF-92CC-40CB-955B-2B7B06FFB123}" destId="{EE475F75-F851-4EC2-B18A-E26BDC7C782A}" srcOrd="8" destOrd="0" presId="urn:microsoft.com/office/officeart/2005/8/layout/cycle5"/>
    <dgm:cxn modelId="{2881DCA5-CB5C-4999-8129-EE37582981B8}" type="presParOf" srcId="{8D9EFABF-92CC-40CB-955B-2B7B06FFB123}" destId="{596FB9E8-CC76-42D3-A818-16DB83936F21}" srcOrd="9" destOrd="0" presId="urn:microsoft.com/office/officeart/2005/8/layout/cycle5"/>
    <dgm:cxn modelId="{33219053-6DF8-4A57-856B-BDCD6413C9C6}" type="presParOf" srcId="{8D9EFABF-92CC-40CB-955B-2B7B06FFB123}" destId="{F6DCD97D-B6FA-42BF-A910-BDB64AF7124B}" srcOrd="10" destOrd="0" presId="urn:microsoft.com/office/officeart/2005/8/layout/cycle5"/>
    <dgm:cxn modelId="{B1D9D61A-FE7D-460E-9734-1271E3A88C4E}" type="presParOf" srcId="{8D9EFABF-92CC-40CB-955B-2B7B06FFB123}" destId="{1FAF2B54-4265-400E-8545-88EB36491551}" srcOrd="11" destOrd="0" presId="urn:microsoft.com/office/officeart/2005/8/layout/cycle5"/>
    <dgm:cxn modelId="{69DC040C-7CB2-4B3F-89E1-26559316A13D}" type="presParOf" srcId="{8D9EFABF-92CC-40CB-955B-2B7B06FFB123}" destId="{51BC98D1-7E8F-404D-9DA1-5787C418111F}" srcOrd="12" destOrd="0" presId="urn:microsoft.com/office/officeart/2005/8/layout/cycle5"/>
    <dgm:cxn modelId="{3704596E-CA98-48C1-9E1B-E3220DE849F6}" type="presParOf" srcId="{8D9EFABF-92CC-40CB-955B-2B7B06FFB123}" destId="{20A9751F-0FF8-4537-B1DB-CBEA71548984}" srcOrd="13" destOrd="0" presId="urn:microsoft.com/office/officeart/2005/8/layout/cycle5"/>
    <dgm:cxn modelId="{1E1AE6D8-B8C2-47AF-BEE9-D8422006E618}" type="presParOf" srcId="{8D9EFABF-92CC-40CB-955B-2B7B06FFB123}" destId="{59C198E7-D022-4D04-9D57-4D04A908B869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89310-5E4C-46F6-BD70-7BB212893F79}">
      <dsp:nvSpPr>
        <dsp:cNvPr id="0" name=""/>
        <dsp:cNvSpPr/>
      </dsp:nvSpPr>
      <dsp:spPr>
        <a:xfrm>
          <a:off x="1485831" y="546"/>
          <a:ext cx="954766" cy="6205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 err="1"/>
            <a:t>Emigrazione</a:t>
          </a:r>
          <a:r>
            <a:rPr lang="en-GB" sz="1100" b="1" kern="1200" dirty="0"/>
            <a:t> </a:t>
          </a:r>
          <a:r>
            <a:rPr lang="en-GB" sz="1100" b="1" kern="1200" dirty="0" err="1"/>
            <a:t>netta</a:t>
          </a:r>
          <a:r>
            <a:rPr lang="en-GB" sz="1100" b="1" kern="1200" dirty="0"/>
            <a:t> </a:t>
          </a:r>
          <a:r>
            <a:rPr lang="en-GB" sz="1100" b="1" kern="1200" dirty="0" err="1"/>
            <a:t>negativa</a:t>
          </a:r>
          <a:endParaRPr lang="en-GB" sz="1100" b="1" kern="1200" dirty="0"/>
        </a:p>
      </dsp:txBody>
      <dsp:txXfrm>
        <a:off x="1516126" y="30841"/>
        <a:ext cx="894176" cy="560008"/>
      </dsp:txXfrm>
    </dsp:sp>
    <dsp:sp modelId="{920362EC-6A67-448F-9CA6-8E6E94EC8994}">
      <dsp:nvSpPr>
        <dsp:cNvPr id="0" name=""/>
        <dsp:cNvSpPr/>
      </dsp:nvSpPr>
      <dsp:spPr>
        <a:xfrm>
          <a:off x="722683" y="310845"/>
          <a:ext cx="2481062" cy="2481062"/>
        </a:xfrm>
        <a:custGeom>
          <a:avLst/>
          <a:gdLst/>
          <a:ahLst/>
          <a:cxnLst/>
          <a:rect l="0" t="0" r="0" b="0"/>
          <a:pathLst>
            <a:path>
              <a:moveTo>
                <a:pt x="1845978" y="157779"/>
              </a:moveTo>
              <a:arcTo wR="1240531" hR="1240531" stAng="17952767" swAng="1212600"/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4B04FF-1B17-4680-A3E0-E60DBC800A76}">
      <dsp:nvSpPr>
        <dsp:cNvPr id="0" name=""/>
        <dsp:cNvSpPr/>
      </dsp:nvSpPr>
      <dsp:spPr>
        <a:xfrm>
          <a:off x="2665647" y="857732"/>
          <a:ext cx="954766" cy="62059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 err="1"/>
            <a:t>Riduzione</a:t>
          </a:r>
          <a:r>
            <a:rPr lang="en-GB" sz="1100" b="1" kern="1200" dirty="0"/>
            <a:t> </a:t>
          </a:r>
          <a:r>
            <a:rPr lang="en-GB" sz="1100" b="1" kern="1200" dirty="0" err="1"/>
            <a:t>popolazione</a:t>
          </a:r>
          <a:r>
            <a:rPr lang="en-GB" sz="1100" b="1" kern="1200" dirty="0"/>
            <a:t> in </a:t>
          </a:r>
          <a:r>
            <a:rPr lang="en-GB" sz="1100" b="1" kern="1200" dirty="0" err="1"/>
            <a:t>età</a:t>
          </a:r>
          <a:r>
            <a:rPr lang="en-GB" sz="1100" b="1" kern="1200" dirty="0"/>
            <a:t> </a:t>
          </a:r>
          <a:r>
            <a:rPr lang="en-GB" sz="1100" b="1" kern="1200" dirty="0" err="1"/>
            <a:t>riproduttiva</a:t>
          </a:r>
          <a:endParaRPr lang="en-GB" sz="1100" b="1" kern="1200" dirty="0"/>
        </a:p>
      </dsp:txBody>
      <dsp:txXfrm>
        <a:off x="2695942" y="888027"/>
        <a:ext cx="894176" cy="560008"/>
      </dsp:txXfrm>
    </dsp:sp>
    <dsp:sp modelId="{1DF3C83E-DA16-4B17-8CD7-C528B1957D40}">
      <dsp:nvSpPr>
        <dsp:cNvPr id="0" name=""/>
        <dsp:cNvSpPr/>
      </dsp:nvSpPr>
      <dsp:spPr>
        <a:xfrm>
          <a:off x="722683" y="310845"/>
          <a:ext cx="2481062" cy="2481062"/>
        </a:xfrm>
        <a:custGeom>
          <a:avLst/>
          <a:gdLst/>
          <a:ahLst/>
          <a:cxnLst/>
          <a:rect l="0" t="0" r="0" b="0"/>
          <a:pathLst>
            <a:path>
              <a:moveTo>
                <a:pt x="2478095" y="1326279"/>
              </a:moveTo>
              <a:arcTo wR="1240531" hR="1240531" stAng="21837813" swAng="1360547"/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B04C7E-025E-4D2B-A69F-826537B66037}">
      <dsp:nvSpPr>
        <dsp:cNvPr id="0" name=""/>
        <dsp:cNvSpPr/>
      </dsp:nvSpPr>
      <dsp:spPr>
        <a:xfrm>
          <a:off x="2214997" y="2244688"/>
          <a:ext cx="954766" cy="62059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 err="1"/>
            <a:t>Riduzione</a:t>
          </a:r>
          <a:r>
            <a:rPr lang="en-GB" sz="1100" b="1" kern="1200" dirty="0"/>
            <a:t> </a:t>
          </a:r>
          <a:r>
            <a:rPr lang="en-GB" sz="1100" b="1" kern="1200" dirty="0" err="1"/>
            <a:t>tasso</a:t>
          </a:r>
          <a:r>
            <a:rPr lang="en-GB" sz="1100" b="1" kern="1200" dirty="0"/>
            <a:t> di </a:t>
          </a:r>
          <a:r>
            <a:rPr lang="en-GB" sz="1100" b="1" kern="1200" dirty="0" err="1"/>
            <a:t>fertilità</a:t>
          </a:r>
          <a:endParaRPr lang="en-GB" sz="1100" b="1" kern="1200" dirty="0"/>
        </a:p>
      </dsp:txBody>
      <dsp:txXfrm>
        <a:off x="2245292" y="2274983"/>
        <a:ext cx="894176" cy="560008"/>
      </dsp:txXfrm>
    </dsp:sp>
    <dsp:sp modelId="{EE475F75-F851-4EC2-B18A-E26BDC7C782A}">
      <dsp:nvSpPr>
        <dsp:cNvPr id="0" name=""/>
        <dsp:cNvSpPr/>
      </dsp:nvSpPr>
      <dsp:spPr>
        <a:xfrm>
          <a:off x="722683" y="310845"/>
          <a:ext cx="2481062" cy="2481062"/>
        </a:xfrm>
        <a:custGeom>
          <a:avLst/>
          <a:gdLst/>
          <a:ahLst/>
          <a:cxnLst/>
          <a:rect l="0" t="0" r="0" b="0"/>
          <a:pathLst>
            <a:path>
              <a:moveTo>
                <a:pt x="1392976" y="2471660"/>
              </a:moveTo>
              <a:arcTo wR="1240531" hR="1240531" stAng="4976476" swAng="847048"/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6FB9E8-CC76-42D3-A818-16DB83936F21}">
      <dsp:nvSpPr>
        <dsp:cNvPr id="0" name=""/>
        <dsp:cNvSpPr/>
      </dsp:nvSpPr>
      <dsp:spPr>
        <a:xfrm>
          <a:off x="756665" y="2244688"/>
          <a:ext cx="954766" cy="62059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 err="1"/>
            <a:t>Aumento</a:t>
          </a:r>
          <a:r>
            <a:rPr lang="en-GB" sz="1100" b="1" kern="1200" dirty="0"/>
            <a:t> </a:t>
          </a:r>
          <a:r>
            <a:rPr lang="en-GB" sz="1100" b="1" kern="1200" dirty="0" err="1"/>
            <a:t>indice</a:t>
          </a:r>
          <a:r>
            <a:rPr lang="en-GB" sz="1100" b="1" kern="1200" dirty="0"/>
            <a:t> </a:t>
          </a:r>
          <a:r>
            <a:rPr lang="en-GB" sz="1100" b="1" kern="1200" dirty="0" err="1"/>
            <a:t>dipendenza</a:t>
          </a:r>
          <a:endParaRPr lang="en-GB" sz="1100" b="1" kern="1200" dirty="0"/>
        </a:p>
      </dsp:txBody>
      <dsp:txXfrm>
        <a:off x="786960" y="2274983"/>
        <a:ext cx="894176" cy="560008"/>
      </dsp:txXfrm>
    </dsp:sp>
    <dsp:sp modelId="{1FAF2B54-4265-400E-8545-88EB36491551}">
      <dsp:nvSpPr>
        <dsp:cNvPr id="0" name=""/>
        <dsp:cNvSpPr/>
      </dsp:nvSpPr>
      <dsp:spPr>
        <a:xfrm>
          <a:off x="722683" y="310845"/>
          <a:ext cx="2481062" cy="2481062"/>
        </a:xfrm>
        <a:custGeom>
          <a:avLst/>
          <a:gdLst/>
          <a:ahLst/>
          <a:cxnLst/>
          <a:rect l="0" t="0" r="0" b="0"/>
          <a:pathLst>
            <a:path>
              <a:moveTo>
                <a:pt x="131686" y="1796752"/>
              </a:moveTo>
              <a:arcTo wR="1240531" hR="1240531" stAng="9201640" swAng="1360547"/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BC98D1-7E8F-404D-9DA1-5787C418111F}">
      <dsp:nvSpPr>
        <dsp:cNvPr id="0" name=""/>
        <dsp:cNvSpPr/>
      </dsp:nvSpPr>
      <dsp:spPr>
        <a:xfrm>
          <a:off x="306016" y="857732"/>
          <a:ext cx="954766" cy="620598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 err="1"/>
            <a:t>Riduzione</a:t>
          </a:r>
          <a:r>
            <a:rPr lang="en-GB" sz="1100" b="1" kern="1200" dirty="0"/>
            <a:t> forza </a:t>
          </a:r>
          <a:r>
            <a:rPr lang="en-GB" sz="1100" b="1" kern="1200" dirty="0" err="1"/>
            <a:t>lavoro</a:t>
          </a:r>
          <a:endParaRPr lang="en-GB" sz="1100" b="1" kern="1200" dirty="0"/>
        </a:p>
      </dsp:txBody>
      <dsp:txXfrm>
        <a:off x="336311" y="888027"/>
        <a:ext cx="894176" cy="560008"/>
      </dsp:txXfrm>
    </dsp:sp>
    <dsp:sp modelId="{59C198E7-D022-4D04-9D57-4D04A908B869}">
      <dsp:nvSpPr>
        <dsp:cNvPr id="0" name=""/>
        <dsp:cNvSpPr/>
      </dsp:nvSpPr>
      <dsp:spPr>
        <a:xfrm>
          <a:off x="722683" y="310845"/>
          <a:ext cx="2481062" cy="2481062"/>
        </a:xfrm>
        <a:custGeom>
          <a:avLst/>
          <a:gdLst/>
          <a:ahLst/>
          <a:cxnLst/>
          <a:rect l="0" t="0" r="0" b="0"/>
          <a:pathLst>
            <a:path>
              <a:moveTo>
                <a:pt x="298310" y="433600"/>
              </a:moveTo>
              <a:arcTo wR="1240531" hR="1240531" stAng="13234633" swAng="1212600"/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303AD0-2616-F54C-F1A7-CC386F72F6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400FE36-A89D-5CC1-0A6C-EEDCF9AB3E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C7CD358-53C2-053F-D201-99DC41BE6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64F8801-1035-3C1C-CC3E-55485BD3C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E28BE56-8447-A5D5-02AE-13D40DC56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04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5171EA-3A1D-8F99-F5F3-FE9D50100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D70417E-17EF-ECD7-E1CA-CE3B8791A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B845B5-8BE5-2FBD-10C8-97176606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BF64224-5343-58A2-E7B8-788AD604D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1D8E06-20AE-80F5-F0C6-402B0D73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054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D342095-0CF2-CD34-4977-8D230D5085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B7C41A-77DC-956A-E7F1-8FC1CB320B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567491-BD91-1328-82B8-1D04BB9C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41ECEB4-470C-A838-A6E6-B30100377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8DC6F6-8BD6-F228-9DB8-96C777B0E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86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7E2CD4-93F2-3D6B-18D9-EDB19B1C1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05BB60-4D89-9885-7E34-5A9BAD4F5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5B77036-5F07-DA8A-AA34-51423CC75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D6B43C-9EDC-B6D2-D282-9F338D99C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E3004F-C7D3-2C2C-1CE5-77747272E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193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1FA013-2FF8-4F10-9E66-92A72D80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62BF953-B5A0-A284-F42C-56379D03D5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FBC4BEA-9606-BEF8-A154-86D77E502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C44508-12F1-107F-0920-626965BE6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2479D-6649-745D-6BB7-29CFAEC5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65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38A4C8-35EF-6A22-137C-219A4D792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37B406-E7EF-5EEB-D1D6-6D6A4273DA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E83484-4BC6-AEE9-451F-D882055AAE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64DF141-0C7A-F260-E26E-A0FAC6E6B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BF01B9-9918-7516-C203-1D1E0E2B6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824A4E-F75D-0F3B-6D57-709AD0A3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243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FF217A-B58F-FA7A-594C-E26ACB22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5F9EEB2-B36E-A828-9721-AE9DDB2F9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B792140-A25A-4917-F147-1AAFA51AF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EB6EA82-B7ED-94B3-12BC-F12A19AAA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BD8E0CF-C671-950F-87EB-4425AE27E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F3678C4-4FF5-2E5E-00DF-08C75EBEF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087FD85-B83C-8081-035C-F3314C5B4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86A964A-97B7-E2A8-8F6E-34C21F23B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048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58AA49-398E-353E-E9EB-8083420EC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E775EFE-1215-45E1-8B9C-56E44151E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9DA85EFE-E8D5-8178-1739-4883BD7EE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14F6402-E4F8-C87D-9182-AF5FCEE65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232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EFA93B6-884F-1C5A-AA1F-B30C79E60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2CC20E1-3495-E9FD-1588-458FAAEFE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CF7EE53-A925-0C91-AC92-AE6221C46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794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217F00-B510-8ED9-0B63-AFF13DC49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03E8FF-5E90-0455-315A-F277445F7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1B030BA-8FBD-47F3-30E6-516074E083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9834A54-DFEB-18D3-1CBE-AE5FED4F5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A1BE06-20F3-7F9D-B980-F8BCC78DB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5937C0C-BF79-B922-2DE7-C4A0DB055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738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395CD4-7FDC-98D7-9FFD-84CA509B5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B77EE10-CA4B-F9A5-F4C8-290DF1C7DE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ABC63E-D477-EB0A-8FC3-4DF556387E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DAE365-AAA5-9944-E286-2823A4693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C3218C3-45A5-228A-6FEC-BB0C676D6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FB1A32C-6D95-D2E4-16FD-8684EE14F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898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264A9B6-1ACD-4D9A-5D53-6814F2B95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E389549-1001-3D16-18B1-F56FA3797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D5E23B-D3B9-1A09-2AC5-A2D8374A98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1AC5F9-8D91-47DC-AF17-413FF701A597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744701-AE9A-47DA-7B3F-EC4DB93708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FC47C1-2DFD-7D57-B873-5B3D8AC9E9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D2B0E8-78D6-4EAE-80F4-DC5F2142970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45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Titolo 1">
            <a:extLst>
              <a:ext uri="{FF2B5EF4-FFF2-40B4-BE49-F238E27FC236}">
                <a16:creationId xmlns:a16="http://schemas.microsoft.com/office/drawing/2014/main" id="{F84AFBCD-4EC5-6915-EBE2-5AA7FE3144AF}"/>
              </a:ext>
            </a:extLst>
          </p:cNvPr>
          <p:cNvSpPr txBox="1">
            <a:spLocks/>
          </p:cNvSpPr>
          <p:nvPr/>
        </p:nvSpPr>
        <p:spPr>
          <a:xfrm>
            <a:off x="2333591" y="2072753"/>
            <a:ext cx="7766936" cy="13959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Reaching the margins: Addressing demographic transition through EU Cohesion and Rural Development Policies in Italy</a:t>
            </a:r>
            <a:endParaRPr lang="en-US" sz="2800" dirty="0"/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712C4EC5-7F72-FFAB-E285-8C207BF7A49B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  <a:p>
            <a:r>
              <a:rPr lang="en-GB" b="1" dirty="0"/>
              <a:t>F. Mantino (CREA-PB) – G. De Fano (CNR-IRET) – G. Asaro (AEIDL)</a:t>
            </a: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BDD620C6-1669-A2FD-33B5-7132ED610237}"/>
              </a:ext>
            </a:extLst>
          </p:cNvPr>
          <p:cNvSpPr txBox="1">
            <a:spLocks/>
          </p:cNvSpPr>
          <p:nvPr/>
        </p:nvSpPr>
        <p:spPr>
          <a:xfrm>
            <a:off x="1507067" y="5147732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 dirty="0"/>
              <a:t>Disparità settoriali e geografiche</a:t>
            </a:r>
          </a:p>
          <a:p>
            <a:pPr algn="ctr"/>
            <a:r>
              <a:rPr lang="it-IT" b="1" dirty="0"/>
              <a:t>nelle aree rurali: analisi e proposte</a:t>
            </a:r>
          </a:p>
          <a:p>
            <a:pPr algn="ctr"/>
            <a:r>
              <a:rPr lang="it-IT" b="1" dirty="0"/>
              <a:t>di policy</a:t>
            </a:r>
            <a:endParaRPr lang="en-US" b="1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2386760-8C82-4618-34FC-86C0178DE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395"/>
            <a:ext cx="2216522" cy="1715025"/>
          </a:xfrm>
          <a:prstGeom prst="rect">
            <a:avLst/>
          </a:prstGeom>
        </p:spPr>
      </p:pic>
      <p:sp>
        <p:nvSpPr>
          <p:cNvPr id="9" name="Sottotitolo 2">
            <a:extLst>
              <a:ext uri="{FF2B5EF4-FFF2-40B4-BE49-F238E27FC236}">
                <a16:creationId xmlns:a16="http://schemas.microsoft.com/office/drawing/2014/main" id="{C0B3D589-B797-3BB9-8CBA-B7700FD46402}"/>
              </a:ext>
            </a:extLst>
          </p:cNvPr>
          <p:cNvSpPr txBox="1">
            <a:spLocks/>
          </p:cNvSpPr>
          <p:nvPr/>
        </p:nvSpPr>
        <p:spPr>
          <a:xfrm>
            <a:off x="1507067" y="432629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b="1" dirty="0"/>
              <a:t>Giornata di Studio dedicata a Gerardo Delfino</a:t>
            </a:r>
          </a:p>
          <a:p>
            <a:pPr algn="ctr"/>
            <a:r>
              <a:rPr lang="pt-BR" b="1" dirty="0"/>
              <a:t>27 marzo 2026</a:t>
            </a:r>
          </a:p>
          <a:p>
            <a:pPr algn="ctr"/>
            <a:r>
              <a:rPr lang="pt-BR" b="1" dirty="0"/>
              <a:t>Roma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00971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7A74C-F78A-1E9A-943D-F205362ED0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CDE77F-CDD4-A982-32F9-C893D836A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717" y="342017"/>
            <a:ext cx="11089191" cy="62777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Risultati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modello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(2)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40F2B12-238D-A526-B378-EFAFAD26DF35}"/>
              </a:ext>
            </a:extLst>
          </p:cNvPr>
          <p:cNvSpPr/>
          <p:nvPr/>
        </p:nvSpPr>
        <p:spPr>
          <a:xfrm>
            <a:off x="715818" y="1268927"/>
            <a:ext cx="10818090" cy="15894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Rilevanza e produttività dell’agricoltura: </a:t>
            </a:r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noProof="0" dirty="0"/>
              <a:t> rilevanza dell’agricoltura ha effetto significativo sull’assorbimento del FEASR </a:t>
            </a:r>
            <a:endParaRPr lang="it-IT" dirty="0"/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noProof="0" dirty="0"/>
              <a:t> nessun effetto su FESR e FSE</a:t>
            </a:r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dirty="0"/>
              <a:t> forte effetto delle aree a maggiore produttività agricola sulla domanda di investimenti FEASR per la competitività</a:t>
            </a:r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E69BE98-DBA4-5DBA-7BED-72D2F4FE2B30}"/>
              </a:ext>
            </a:extLst>
          </p:cNvPr>
          <p:cNvSpPr/>
          <p:nvPr/>
        </p:nvSpPr>
        <p:spPr>
          <a:xfrm>
            <a:off x="715817" y="3305545"/>
            <a:ext cx="10818091" cy="21069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Efficienza istituzionale: </a:t>
            </a:r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noProof="0" dirty="0"/>
              <a:t> effetto positivo e significativo sull’assorbimento di tutti i Fondi</a:t>
            </a:r>
            <a:endParaRPr lang="it-IT" dirty="0"/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noProof="0" dirty="0"/>
              <a:t> alta elasticità della risposta in termini di spesa-</a:t>
            </a:r>
            <a:r>
              <a:rPr lang="it-IT" noProof="0" dirty="0" err="1"/>
              <a:t>procapite</a:t>
            </a:r>
            <a:r>
              <a:rPr lang="it-IT" noProof="0" dirty="0"/>
              <a:t>: riduzione tempi del 10%        +6% spesa FESR/FSE, +8% spesa FEASR</a:t>
            </a:r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dirty="0"/>
              <a:t> miglioramenti di efficienza più sensibili negli investimenti per la competitività rispetto a quelli per il territorio (margini più agevoli nei primi)</a:t>
            </a:r>
            <a:endParaRPr lang="it-IT" noProof="0" dirty="0"/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C399127B-05A5-0F69-0F88-12A6C48E2B5F}"/>
              </a:ext>
            </a:extLst>
          </p:cNvPr>
          <p:cNvSpPr/>
          <p:nvPr/>
        </p:nvSpPr>
        <p:spPr>
          <a:xfrm>
            <a:off x="9337964" y="4165063"/>
            <a:ext cx="249381" cy="19396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215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2DB73E-C923-0BC0-F842-D5722B274E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F5807EB-BD7C-523B-0253-55EAFE81B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CAE2A9-C12B-81E1-EA55-D789535E2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62C8CB5-4D5F-1C10-D593-3B50D1AD9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E8723D8-25AE-C027-684E-5A60443FA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B75F22C-5003-9411-9E68-D0BB43A35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8F82508-2F56-6377-2251-86C7C1CF31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ABE982-0769-16E4-76E3-4719A4A30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A6F2111-0067-4AF2-A987-E41D93668C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DA94FBF-DAE7-484D-B97E-0A616A7E80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CDF2779-D616-D3BA-47B9-9D328E596A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C284DD4-7EC6-4122-32B2-0EC9AE2311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32054A73-F7FB-ECE5-12D8-32C451729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717" y="342017"/>
            <a:ext cx="11089191" cy="62777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Implicazioni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per le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politiche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pubbliche</a:t>
            </a:r>
            <a:endParaRPr lang="en-US" sz="52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2A7F8C-D526-361E-BFBA-2F2BD5C66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5420306-FA04-88F5-ADC8-B70AEC83D5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18ACC66-4BB5-C3B6-CC1D-A68ECD9F59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937CAAC-A946-E71D-7207-CC74551104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74D9CB0-D6F5-1FC0-979A-A3A566078F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7FD02A2-23D6-205A-CBE2-0DE6D5CA2B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6FEE34F-0204-CF6E-0629-082CC1E7E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AE2AC5B-B05A-C514-A544-CCBD7C489A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4A1B394-16D8-AB3C-4DCB-AAC4C171A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D448E72-48FC-FC28-9EAB-25F131313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0FDD304A-D8D8-3F12-829D-215ADCA532ED}"/>
              </a:ext>
            </a:extLst>
          </p:cNvPr>
          <p:cNvSpPr/>
          <p:nvPr/>
        </p:nvSpPr>
        <p:spPr>
          <a:xfrm>
            <a:off x="580265" y="1276712"/>
            <a:ext cx="10818091" cy="69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La dinamica demografica può condizionare fortemente l’accesso alle politiche europee, alimentando un circolo vizioso di marginalizzazione </a:t>
            </a:r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5C27C2A0-4E19-C2D6-DF20-6B0248057461}"/>
              </a:ext>
            </a:extLst>
          </p:cNvPr>
          <p:cNvSpPr/>
          <p:nvPr/>
        </p:nvSpPr>
        <p:spPr>
          <a:xfrm>
            <a:off x="580265" y="3208238"/>
            <a:ext cx="10818091" cy="69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FESR e FSE: Priorità sulle disparità regionali e scarsa attenzione a quelle intra-regionali. Aree rurali compaiono raramente come target specifici</a:t>
            </a:r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BB15CEC-FEA0-0938-AC0D-6F99C03B7894}"/>
              </a:ext>
            </a:extLst>
          </p:cNvPr>
          <p:cNvSpPr/>
          <p:nvPr/>
        </p:nvSpPr>
        <p:spPr>
          <a:xfrm>
            <a:off x="580266" y="4170750"/>
            <a:ext cx="10818091" cy="69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Nei fatti, scarsa applicazione dell’art. 174 del Trattato di Lisbona, che include negli obiettivi della coesione territoriale anche le aree rurali e quelle con svantaggi demografici</a:t>
            </a:r>
            <a:endParaRPr lang="it-IT" noProof="0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2FD46D9-534C-6FB9-8549-0F06F5BF4F6E}"/>
              </a:ext>
            </a:extLst>
          </p:cNvPr>
          <p:cNvSpPr/>
          <p:nvPr/>
        </p:nvSpPr>
        <p:spPr>
          <a:xfrm>
            <a:off x="580265" y="2123625"/>
            <a:ext cx="10818091" cy="9456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Questo circolo vizioso è alimentato nelle aree più fragili da: riduzione delle capacità di progettazione/innovazione e da minore capacità di competere con le aree urbane sul mercato delle politiche pubbliche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4264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0E8543-3F1F-CCB3-659C-EF65982A3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E7C22C2-1163-CFBB-B95D-E06C956F5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1F1A7A-FA15-72E7-A5EE-80F011B59F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6EBA00B-5400-371F-E892-D165CABE1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0823B56-6CAA-DA66-FCFC-8BC80534B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6DBAD63-3797-F4FA-BF55-C614247B7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ECB2DB3-5D11-0425-4B6E-6CFF663D6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3BC60A5-CAE0-32F6-3629-24ABC32A5F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35F49A9-49BD-ED61-8795-1653AD90A8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A7BE69B-D2F3-39E0-E07C-1B8ECBC286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3C85ED97-BF7A-5E05-90D5-1157DB210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E64FB48-8ECE-5E41-767E-C337BB283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D6DA28B-60CE-493D-E9EE-A75CC6BF2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717" y="342017"/>
            <a:ext cx="11089191" cy="62777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Implicazioni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per la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riforma</a:t>
            </a:r>
            <a:endParaRPr lang="en-US" sz="52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8DCF241-96C3-593D-9CAF-4B86D5F144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C1618BA-BA45-A7EB-A06C-C874B8556F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F72C08A-B1D0-DF3C-5689-BF1CC01051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2692E046-5ED7-1566-5866-E741A55B97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EBA3A56-F7D7-2492-7741-C2263BB118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8A8DA12-586A-67D9-D0E2-4BBB8C02B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84871BB2-0140-A3A4-4CAF-41BE7889D1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76AEAFB-F91E-D333-54A3-20017C602E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3365FC2-800B-FF19-8D36-F72AAB243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9946B24-1328-1779-932E-0BB295168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B328E7D5-0785-CB74-8205-AE5EF66D060F}"/>
              </a:ext>
            </a:extLst>
          </p:cNvPr>
          <p:cNvSpPr/>
          <p:nvPr/>
        </p:nvSpPr>
        <p:spPr>
          <a:xfrm>
            <a:off x="715817" y="1297968"/>
            <a:ext cx="10818091" cy="16761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Quadro finanziario pluriennale 2028-34: </a:t>
            </a:r>
          </a:p>
          <a:p>
            <a:pPr marL="442913" indent="-174625">
              <a:tabLst>
                <a:tab pos="442913" algn="l"/>
              </a:tabLst>
            </a:pPr>
            <a:r>
              <a:rPr lang="it-IT" dirty="0"/>
              <a:t>-  creazione di un Fondo Unico, </a:t>
            </a:r>
          </a:p>
          <a:p>
            <a:pPr marL="442913" indent="-174625">
              <a:buFontTx/>
              <a:buChar char="-"/>
            </a:pPr>
            <a:r>
              <a:rPr lang="it-IT" dirty="0"/>
              <a:t>misure «territoriali» non </a:t>
            </a:r>
            <a:r>
              <a:rPr lang="it-IT" dirty="0" err="1"/>
              <a:t>pre</a:t>
            </a:r>
            <a:r>
              <a:rPr lang="it-IT" dirty="0"/>
              <a:t>-allocate, </a:t>
            </a:r>
          </a:p>
          <a:p>
            <a:pPr marL="442913" indent="-174625">
              <a:buFontTx/>
              <a:buChar char="-"/>
            </a:pPr>
            <a:r>
              <a:rPr lang="it-IT" dirty="0"/>
              <a:t>allocazione da decidere a livello nazionale, complesso negoziato inter ministeriale e regionale</a:t>
            </a:r>
          </a:p>
          <a:p>
            <a:pPr marL="442913" indent="-174625">
              <a:buFontTx/>
              <a:buChar char="-"/>
            </a:pPr>
            <a:r>
              <a:rPr lang="it-IT" dirty="0"/>
              <a:t>Incertezza sulla quantità e qualità dei fondi da allocare sul rurale e su governance locale</a:t>
            </a:r>
            <a:endParaRPr lang="it-IT" noProof="0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C8AB3A5-5347-5D0F-88AE-C98DEABF75FE}"/>
              </a:ext>
            </a:extLst>
          </p:cNvPr>
          <p:cNvSpPr/>
          <p:nvPr/>
        </p:nvSpPr>
        <p:spPr>
          <a:xfrm>
            <a:off x="715817" y="3132977"/>
            <a:ext cx="10818091" cy="6959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Nel nuovo contesto di programmazione, misure più a rischio: diversificazione delle attività agricole; servizi essenziali alla popolazione rurale; infrastrutture rurali. </a:t>
            </a:r>
            <a:endParaRPr lang="it-IT" noProof="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607ADFA-FFC7-A0F1-874F-204919033091}"/>
              </a:ext>
            </a:extLst>
          </p:cNvPr>
          <p:cNvSpPr/>
          <p:nvPr/>
        </p:nvSpPr>
        <p:spPr>
          <a:xfrm>
            <a:off x="715817" y="3968912"/>
            <a:ext cx="10818091" cy="5197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Misure che più di tutte le altre risentono degli effetti del declino demografico</a:t>
            </a:r>
            <a:endParaRPr lang="it-IT" noProof="0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05A6499-7FCD-143D-230A-731B9B855C7C}"/>
              </a:ext>
            </a:extLst>
          </p:cNvPr>
          <p:cNvSpPr/>
          <p:nvPr/>
        </p:nvSpPr>
        <p:spPr>
          <a:xfrm>
            <a:off x="715817" y="4606785"/>
            <a:ext cx="10818091" cy="5197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Aree a maggiore declino demografico: approccio diverso dai bandi classici e una priorità ad hoc nel Piano unico. Ripensare profondamente SNAI</a:t>
            </a:r>
            <a:endParaRPr lang="it-IT" noProof="0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DB1CD11-8BFA-729C-CEE9-314AF79E7068}"/>
              </a:ext>
            </a:extLst>
          </p:cNvPr>
          <p:cNvSpPr/>
          <p:nvPr/>
        </p:nvSpPr>
        <p:spPr>
          <a:xfrm>
            <a:off x="715817" y="5278567"/>
            <a:ext cx="10818091" cy="5197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C</a:t>
            </a:r>
            <a:r>
              <a:rPr lang="it-IT" noProof="0" dirty="0" err="1"/>
              <a:t>ompetitività</a:t>
            </a:r>
            <a:r>
              <a:rPr lang="it-IT" noProof="0" dirty="0"/>
              <a:t> agro-alimentare: </a:t>
            </a:r>
            <a:r>
              <a:rPr lang="it-IT" dirty="0"/>
              <a:t>Assorbimento nelle aree a maggiore produttività e regola n+1</a:t>
            </a:r>
            <a:endParaRPr lang="it-IT" noProof="0" dirty="0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99E78FE-B6EC-F510-E54B-7D3BDEEF5FC5}"/>
              </a:ext>
            </a:extLst>
          </p:cNvPr>
          <p:cNvSpPr/>
          <p:nvPr/>
        </p:nvSpPr>
        <p:spPr>
          <a:xfrm>
            <a:off x="686954" y="5938345"/>
            <a:ext cx="10818091" cy="5197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LEADER/CLLD: dispersione minori risorse, ritorno all’agricoltura e come si finanzia </a:t>
            </a:r>
            <a:r>
              <a:rPr lang="it-IT" dirty="0" err="1"/>
              <a:t>intersettorialità</a:t>
            </a:r>
            <a:r>
              <a:rPr lang="it-IT" dirty="0"/>
              <a:t> 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6993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8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5A88BD20-2870-B736-C5B6-E7498D82A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88152"/>
            <a:ext cx="8543629" cy="744021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chemeClr val="tx2"/>
                </a:solidFill>
              </a:rPr>
              <a:t>Il </a:t>
            </a:r>
            <a:r>
              <a:rPr lang="en-GB" sz="3600" dirty="0" err="1">
                <a:solidFill>
                  <a:schemeClr val="tx2"/>
                </a:solidFill>
              </a:rPr>
              <a:t>tema</a:t>
            </a:r>
            <a:r>
              <a:rPr lang="en-GB" sz="3600" dirty="0">
                <a:solidFill>
                  <a:schemeClr val="tx2"/>
                </a:solidFill>
              </a:rPr>
              <a:t> della </a:t>
            </a:r>
            <a:r>
              <a:rPr lang="en-GB" sz="3600" dirty="0" err="1">
                <a:solidFill>
                  <a:schemeClr val="tx2"/>
                </a:solidFill>
              </a:rPr>
              <a:t>transizione</a:t>
            </a:r>
            <a:r>
              <a:rPr lang="en-GB" sz="3600" dirty="0">
                <a:solidFill>
                  <a:schemeClr val="tx2"/>
                </a:solidFill>
              </a:rPr>
              <a:t> </a:t>
            </a:r>
            <a:r>
              <a:rPr lang="en-GB" sz="3600" dirty="0" err="1">
                <a:solidFill>
                  <a:schemeClr val="tx2"/>
                </a:solidFill>
              </a:rPr>
              <a:t>demografica</a:t>
            </a:r>
            <a:endParaRPr lang="en-GB" sz="3600" dirty="0">
              <a:solidFill>
                <a:schemeClr val="tx2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" name="Rettangolo 8">
            <a:extLst>
              <a:ext uri="{FF2B5EF4-FFF2-40B4-BE49-F238E27FC236}">
                <a16:creationId xmlns:a16="http://schemas.microsoft.com/office/drawing/2014/main" id="{A3C88279-32B7-5584-8F78-E98B0832B4C9}"/>
              </a:ext>
            </a:extLst>
          </p:cNvPr>
          <p:cNvSpPr/>
          <p:nvPr/>
        </p:nvSpPr>
        <p:spPr>
          <a:xfrm>
            <a:off x="747424" y="1109207"/>
            <a:ext cx="10478683" cy="46395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noProof="0" dirty="0">
                <a:solidFill>
                  <a:srgbClr val="FF0000"/>
                </a:solidFill>
              </a:rPr>
              <a:t>Declino demografico </a:t>
            </a:r>
            <a:r>
              <a:rPr lang="it-IT" sz="2000" noProof="0" dirty="0">
                <a:solidFill>
                  <a:schemeClr val="tx1"/>
                </a:solidFill>
              </a:rPr>
              <a:t>in gran parte dei paesi europei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FF0000"/>
                </a:solidFill>
              </a:rPr>
              <a:t>Fattori strutturali</a:t>
            </a:r>
            <a:r>
              <a:rPr lang="it-IT" sz="2000" dirty="0"/>
              <a:t>: riduzione crescita naturale e/o cambiamenti del tasso di migrazione netta</a:t>
            </a:r>
            <a:endParaRPr lang="it-IT" sz="20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noProof="0" dirty="0">
                <a:solidFill>
                  <a:srgbClr val="FF0000"/>
                </a:solidFill>
              </a:rPr>
              <a:t>Italia</a:t>
            </a:r>
            <a:r>
              <a:rPr lang="it-IT" sz="2000" noProof="0" dirty="0"/>
              <a:t>: riduzione tasso di fertilità e migrazione netta positiva insufficiente a compensazione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Transizione caratterizzata da un </a:t>
            </a:r>
            <a:r>
              <a:rPr lang="it-IT" sz="2000" dirty="0">
                <a:solidFill>
                  <a:srgbClr val="FF0000"/>
                </a:solidFill>
              </a:rPr>
              <a:t>circolo vizioso</a:t>
            </a:r>
            <a:r>
              <a:rPr lang="it-IT" sz="20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Forti </a:t>
            </a:r>
            <a:r>
              <a:rPr lang="it-IT" sz="2000" dirty="0">
                <a:solidFill>
                  <a:srgbClr val="FF0000"/>
                </a:solidFill>
              </a:rPr>
              <a:t>disparità regionali </a:t>
            </a:r>
            <a:r>
              <a:rPr lang="it-IT" sz="2000" dirty="0"/>
              <a:t>tra Centro-Nord e </a:t>
            </a:r>
          </a:p>
          <a:p>
            <a:pPr marL="269875" indent="-269875"/>
            <a:r>
              <a:rPr lang="it-IT" sz="2000" dirty="0"/>
              <a:t>	Mezzogiorno (-1,7 milioni di persone tra il 1995 e il 2008</a:t>
            </a:r>
          </a:p>
          <a:p>
            <a:pPr marL="269875" indent="-269875"/>
            <a:r>
              <a:rPr lang="it-IT" sz="2000" dirty="0"/>
              <a:t>	in processi di migrazione tra Sud e Centro-Nord)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noProof="0" dirty="0"/>
              <a:t>Forti </a:t>
            </a:r>
            <a:r>
              <a:rPr lang="it-IT" sz="2000" noProof="0" dirty="0">
                <a:solidFill>
                  <a:srgbClr val="FF0000"/>
                </a:solidFill>
              </a:rPr>
              <a:t>disparità intra-regionali </a:t>
            </a:r>
            <a:r>
              <a:rPr lang="it-IT" sz="2000" noProof="0" dirty="0"/>
              <a:t>tra aree urbane, periurbane,</a:t>
            </a:r>
          </a:p>
          <a:p>
            <a:pPr marL="269875" indent="-269875"/>
            <a:r>
              <a:rPr lang="it-IT" sz="2000" noProof="0" dirty="0"/>
              <a:t>	rurali vicine ai centri urbani, rurali remote (OECD)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/>
              <a:t>Insufficiente </a:t>
            </a:r>
            <a:r>
              <a:rPr lang="it-IT" sz="2000" dirty="0">
                <a:solidFill>
                  <a:srgbClr val="FF0000"/>
                </a:solidFill>
              </a:rPr>
              <a:t>granularità</a:t>
            </a:r>
            <a:r>
              <a:rPr lang="it-IT" sz="2000" dirty="0"/>
              <a:t> (NUTS3)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noProof="0" dirty="0">
                <a:solidFill>
                  <a:srgbClr val="FF0000"/>
                </a:solidFill>
              </a:rPr>
              <a:t>Emigrazioni</a:t>
            </a:r>
            <a:r>
              <a:rPr lang="it-IT" sz="2000" noProof="0" dirty="0"/>
              <a:t> dalle aree interne: 46% dal Mezzogiorno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dirty="0">
                <a:solidFill>
                  <a:srgbClr val="FF0000"/>
                </a:solidFill>
              </a:rPr>
              <a:t>Emigrazione giovanile </a:t>
            </a:r>
            <a:r>
              <a:rPr lang="it-IT" sz="2000" dirty="0"/>
              <a:t>dalle AI: -160 mila giovani laureati tra il 2020 e il 2023 (ISTAT)</a:t>
            </a:r>
            <a:endParaRPr lang="it-IT" sz="2000" noProof="0" dirty="0"/>
          </a:p>
        </p:txBody>
      </p:sp>
      <p:graphicFrame>
        <p:nvGraphicFramePr>
          <p:cNvPr id="11" name="Diagramma 10">
            <a:extLst>
              <a:ext uri="{FF2B5EF4-FFF2-40B4-BE49-F238E27FC236}">
                <a16:creationId xmlns:a16="http://schemas.microsoft.com/office/drawing/2014/main" id="{30A657C1-D0C0-4767-FD4D-2157E153BF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0148123"/>
              </p:ext>
            </p:extLst>
          </p:nvPr>
        </p:nvGraphicFramePr>
        <p:xfrm>
          <a:off x="7122406" y="2309928"/>
          <a:ext cx="3926430" cy="29070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916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Graphic spid="11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3" name="Sottotitolo 2">
            <a:extLst>
              <a:ext uri="{FF2B5EF4-FFF2-40B4-BE49-F238E27FC236}">
                <a16:creationId xmlns:a16="http://schemas.microsoft.com/office/drawing/2014/main" id="{1573BF64-8D5A-B727-FC9C-680EBB87AA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717" y="304272"/>
            <a:ext cx="6898191" cy="682079"/>
          </a:xfrm>
        </p:spPr>
        <p:txBody>
          <a:bodyPr>
            <a:noAutofit/>
          </a:bodyPr>
          <a:lstStyle/>
          <a:p>
            <a:r>
              <a:rPr lang="en-GB" sz="3200" dirty="0" err="1">
                <a:solidFill>
                  <a:schemeClr val="tx2"/>
                </a:solidFill>
              </a:rPr>
              <a:t>L’impatto</a:t>
            </a:r>
            <a:r>
              <a:rPr lang="en-GB" sz="3200" dirty="0">
                <a:solidFill>
                  <a:schemeClr val="tx2"/>
                </a:solidFill>
              </a:rPr>
              <a:t> del </a:t>
            </a:r>
            <a:r>
              <a:rPr lang="en-GB" sz="3200" dirty="0" err="1">
                <a:solidFill>
                  <a:schemeClr val="tx2"/>
                </a:solidFill>
              </a:rPr>
              <a:t>declino</a:t>
            </a:r>
            <a:r>
              <a:rPr lang="en-GB" sz="3200" dirty="0">
                <a:solidFill>
                  <a:schemeClr val="tx2"/>
                </a:solidFill>
              </a:rPr>
              <a:t> </a:t>
            </a:r>
            <a:r>
              <a:rPr lang="en-GB" sz="3200" dirty="0" err="1">
                <a:solidFill>
                  <a:schemeClr val="tx2"/>
                </a:solidFill>
              </a:rPr>
              <a:t>demografico</a:t>
            </a:r>
            <a:endParaRPr lang="en-GB" sz="3200" dirty="0">
              <a:solidFill>
                <a:schemeClr val="tx2"/>
              </a:solidFill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Rettangolo 3">
            <a:extLst>
              <a:ext uri="{FF2B5EF4-FFF2-40B4-BE49-F238E27FC236}">
                <a16:creationId xmlns:a16="http://schemas.microsoft.com/office/drawing/2014/main" id="{ADC67DDD-B4CF-21C2-974F-E3A9BCEB746F}"/>
              </a:ext>
            </a:extLst>
          </p:cNvPr>
          <p:cNvSpPr/>
          <p:nvPr/>
        </p:nvSpPr>
        <p:spPr>
          <a:xfrm>
            <a:off x="866692" y="1208598"/>
            <a:ext cx="9939131" cy="407901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Mercato del Lavoro, </a:t>
            </a:r>
            <a:r>
              <a:rPr lang="en-GB" dirty="0" err="1">
                <a:solidFill>
                  <a:schemeClr val="tx1"/>
                </a:solidFill>
              </a:rPr>
              <a:t>produttività</a:t>
            </a:r>
            <a:r>
              <a:rPr lang="en-GB" dirty="0">
                <a:solidFill>
                  <a:schemeClr val="tx1"/>
                </a:solidFill>
              </a:rPr>
              <a:t> e </a:t>
            </a:r>
            <a:r>
              <a:rPr lang="en-GB" dirty="0" err="1">
                <a:solidFill>
                  <a:schemeClr val="tx1"/>
                </a:solidFill>
              </a:rPr>
              <a:t>crescita</a:t>
            </a:r>
            <a:r>
              <a:rPr lang="en-GB" dirty="0">
                <a:solidFill>
                  <a:schemeClr val="tx1"/>
                </a:solidFill>
              </a:rPr>
              <a:t> di </a:t>
            </a:r>
            <a:r>
              <a:rPr lang="en-GB" dirty="0" err="1">
                <a:solidFill>
                  <a:schemeClr val="tx1"/>
                </a:solidFill>
              </a:rPr>
              <a:t>lungo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perodo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GB" dirty="0"/>
              <a:t>Base </a:t>
            </a:r>
            <a:r>
              <a:rPr lang="en-GB" dirty="0" err="1"/>
              <a:t>fiscale</a:t>
            </a:r>
            <a:r>
              <a:rPr lang="en-GB" dirty="0"/>
              <a:t> 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GB" dirty="0" err="1"/>
              <a:t>Fornitura</a:t>
            </a:r>
            <a:r>
              <a:rPr lang="en-GB" dirty="0"/>
              <a:t> di </a:t>
            </a:r>
            <a:r>
              <a:rPr lang="en-GB" dirty="0" err="1"/>
              <a:t>servizi</a:t>
            </a:r>
            <a:r>
              <a:rPr lang="en-GB" dirty="0"/>
              <a:t> e </a:t>
            </a:r>
            <a:r>
              <a:rPr lang="en-GB" dirty="0" err="1"/>
              <a:t>infrastrutture</a:t>
            </a:r>
            <a:r>
              <a:rPr lang="en-GB" dirty="0"/>
              <a:t> per la </a:t>
            </a:r>
            <a:r>
              <a:rPr lang="en-GB" dirty="0" err="1"/>
              <a:t>popolazione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GB" dirty="0" err="1"/>
              <a:t>Istituzioni</a:t>
            </a:r>
            <a:r>
              <a:rPr lang="en-GB" dirty="0"/>
              <a:t> e governance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GB" dirty="0"/>
              <a:t>Capitale </a:t>
            </a:r>
            <a:r>
              <a:rPr lang="en-GB" dirty="0" err="1"/>
              <a:t>sociale</a:t>
            </a:r>
            <a:endParaRPr lang="en-GB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GB" dirty="0"/>
              <a:t>Accesso a/</a:t>
            </a:r>
            <a:r>
              <a:rPr lang="en-GB" dirty="0" err="1"/>
              <a:t>uso</a:t>
            </a:r>
            <a:r>
              <a:rPr lang="en-GB" dirty="0"/>
              <a:t> di policy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6911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AFC6F29A-C172-7443-0D71-26303CECD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43" y="201974"/>
            <a:ext cx="7041052" cy="9929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Obiettivi della ricerca</a:t>
            </a:r>
            <a:endParaRPr lang="en-US" sz="52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Rettangolo 3">
            <a:extLst>
              <a:ext uri="{FF2B5EF4-FFF2-40B4-BE49-F238E27FC236}">
                <a16:creationId xmlns:a16="http://schemas.microsoft.com/office/drawing/2014/main" id="{AC508DD4-8F9F-C546-51E0-7828137F3B9A}"/>
              </a:ext>
            </a:extLst>
          </p:cNvPr>
          <p:cNvSpPr/>
          <p:nvPr/>
        </p:nvSpPr>
        <p:spPr>
          <a:xfrm>
            <a:off x="1245857" y="1258204"/>
            <a:ext cx="8866743" cy="302944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it-IT" sz="2000" noProof="0" dirty="0"/>
              <a:t>Quali effetti produce la dinamica demografica sull’uso di politiche UE, in particolare di quelle destinate alla riduzione delle disparità settoriali e territoriali?</a:t>
            </a:r>
          </a:p>
          <a:p>
            <a:pPr marL="342900" indent="-342900">
              <a:buFont typeface="+mj-lt"/>
              <a:buAutoNum type="arabicPeriod"/>
            </a:pPr>
            <a:endParaRPr lang="it-IT" sz="2000" noProof="0" dirty="0"/>
          </a:p>
          <a:p>
            <a:pPr marL="342900" indent="-342900">
              <a:buFont typeface="+mj-lt"/>
              <a:buAutoNum type="arabicPeriod"/>
            </a:pPr>
            <a:r>
              <a:rPr lang="it-IT" sz="2000" noProof="0" dirty="0"/>
              <a:t>Quali differenze esistono tra aree urbane e rurali, nonché all’interno delle stesse aree rurali?</a:t>
            </a:r>
          </a:p>
          <a:p>
            <a:endParaRPr lang="it-IT" sz="2000" noProof="0" dirty="0"/>
          </a:p>
          <a:p>
            <a:pPr marL="457200" indent="-457200">
              <a:buFont typeface="+mj-lt"/>
              <a:buAutoNum type="arabicPeriod" startAt="3"/>
            </a:pPr>
            <a:r>
              <a:rPr lang="it-IT" sz="2000" noProof="0" dirty="0"/>
              <a:t>Quali implicazioni di policy si possono derivare dall’analisi per le politiche future?</a:t>
            </a:r>
          </a:p>
        </p:txBody>
      </p:sp>
    </p:spTree>
    <p:extLst>
      <p:ext uri="{BB962C8B-B14F-4D97-AF65-F5344CB8AC3E}">
        <p14:creationId xmlns:p14="http://schemas.microsoft.com/office/powerpoint/2010/main" val="8624144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BA1FA-B927-F4DC-36EF-C8894002B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A292AEA-2528-46C0-B426-95822B614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B7B198-E4DF-43CD-AD8C-19988432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BE67753-EA0E-4819-8D22-0B6600CF72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76D63AC-0421-45EC-B383-E79A61A78C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997A32E-7032-4107-9C8B-99DB59EDD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43BB27F-1470-42CA-91FF-D94BC691C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997B002-17FD-47B3-A06A-76802FE15C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401EA35-9D2E-43B7-860F-EBB8A6C3E0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8C44827-3D81-4FF9-B4A5-5650D1B20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613D97F-F6DF-4D32-AD91-209A80E7A2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2B0ED5C-927D-4C5F-8F27-1B403820B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CB17447B-4EAE-8B68-AA49-EA79B6413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718" y="342017"/>
            <a:ext cx="5186842" cy="62777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Metodi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7F87F1B-42BA-4AC7-A4E2-41544DDB2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8B53067-4E48-4E71-A6A9-A8CAABAFB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6D1A0D3-4BB8-41D9-9CE7-2884C83F4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1E20F06-3B09-4B89-A36B-AB8BFBCCA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DAE6C3D7-7D5B-4926-877D-45F117BB6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67346A5-7569-4F15-AB5D-BE3DADF19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1951533-A568-4765-AB1F-F71D9AFD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A7214F52-4F3F-4C96-A62E-F1401D6C04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23146A1-291C-4FA0-AB5B-EB04D42398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62977932-2B03-4899-8306-5002CEE68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F5358A88-A3B2-FE79-0FBB-C187F8741D5B}"/>
              </a:ext>
            </a:extLst>
          </p:cNvPr>
          <p:cNvSpPr/>
          <p:nvPr/>
        </p:nvSpPr>
        <p:spPr>
          <a:xfrm>
            <a:off x="579030" y="1006387"/>
            <a:ext cx="10487024" cy="743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/>
            </a:pPr>
            <a:r>
              <a:rPr lang="it-IT" sz="2000" noProof="0" dirty="0"/>
              <a:t>Elaborazione di una </a:t>
            </a:r>
            <a:r>
              <a:rPr lang="it-IT" sz="2000" b="1" noProof="0" dirty="0">
                <a:solidFill>
                  <a:srgbClr val="FF0000"/>
                </a:solidFill>
              </a:rPr>
              <a:t>tipologia di cambiamenti demografici </a:t>
            </a:r>
            <a:r>
              <a:rPr lang="it-IT" sz="2000" noProof="0" dirty="0"/>
              <a:t>a livello comunale basata su fonti di dati diversificate (ISTAT, Osservatorio Europeo, Eurostat)</a:t>
            </a:r>
          </a:p>
        </p:txBody>
      </p:sp>
      <p:graphicFrame>
        <p:nvGraphicFramePr>
          <p:cNvPr id="6" name="Table 1">
            <a:extLst>
              <a:ext uri="{FF2B5EF4-FFF2-40B4-BE49-F238E27FC236}">
                <a16:creationId xmlns:a16="http://schemas.microsoft.com/office/drawing/2014/main" id="{7D14AA7F-3D41-E0D4-DC2B-831BE90B6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28352"/>
              </p:ext>
            </p:extLst>
          </p:nvPr>
        </p:nvGraphicFramePr>
        <p:xfrm>
          <a:off x="579029" y="1943662"/>
          <a:ext cx="10487025" cy="3692525"/>
        </p:xfrm>
        <a:graphic>
          <a:graphicData uri="http://schemas.openxmlformats.org/drawingml/2006/table">
            <a:tbl>
              <a:tblPr firstRow="1" bandRow="1"/>
              <a:tblGrid>
                <a:gridCol w="2286019">
                  <a:extLst>
                    <a:ext uri="{9D8B030D-6E8A-4147-A177-3AD203B41FA5}">
                      <a16:colId xmlns:a16="http://schemas.microsoft.com/office/drawing/2014/main" val="1334914129"/>
                    </a:ext>
                  </a:extLst>
                </a:gridCol>
                <a:gridCol w="1817351">
                  <a:extLst>
                    <a:ext uri="{9D8B030D-6E8A-4147-A177-3AD203B41FA5}">
                      <a16:colId xmlns:a16="http://schemas.microsoft.com/office/drawing/2014/main" val="2664783216"/>
                    </a:ext>
                  </a:extLst>
                </a:gridCol>
                <a:gridCol w="2127885">
                  <a:extLst>
                    <a:ext uri="{9D8B030D-6E8A-4147-A177-3AD203B41FA5}">
                      <a16:colId xmlns:a16="http://schemas.microsoft.com/office/drawing/2014/main" val="3307954177"/>
                    </a:ext>
                  </a:extLst>
                </a:gridCol>
                <a:gridCol w="2127885">
                  <a:extLst>
                    <a:ext uri="{9D8B030D-6E8A-4147-A177-3AD203B41FA5}">
                      <a16:colId xmlns:a16="http://schemas.microsoft.com/office/drawing/2014/main" val="2194759931"/>
                    </a:ext>
                  </a:extLst>
                </a:gridCol>
                <a:gridCol w="2127885">
                  <a:extLst>
                    <a:ext uri="{9D8B030D-6E8A-4147-A177-3AD203B41FA5}">
                      <a16:colId xmlns:a16="http://schemas.microsoft.com/office/drawing/2014/main" val="505763804"/>
                    </a:ext>
                  </a:extLst>
                </a:gridCol>
              </a:tblGrid>
              <a:tr h="121955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Number of decades between 1991-2021 and related trend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Annual rate of population change between 1991 and 2021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71294"/>
                  </a:ext>
                </a:extLst>
              </a:tr>
              <a:tr h="494595"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&lt;= -0.6</a:t>
                      </a:r>
                    </a:p>
                  </a:txBody>
                  <a:tcPr anchor="ctr">
                    <a:lnL w="381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-0.59/0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0/+0.49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&gt;= + 0,50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609644"/>
                  </a:ext>
                </a:extLst>
              </a:tr>
              <a:tr h="494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r>
                        <a:rPr lang="en-GB" dirty="0"/>
                        <a:t>3 positive decades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6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6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Resilient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Vital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4A0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5408915"/>
                  </a:ext>
                </a:extLst>
              </a:tr>
              <a:tr h="494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r>
                        <a:rPr lang="en-GB" dirty="0"/>
                        <a:t>2 positive decades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Mixed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Semi-resilient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4A021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5370190"/>
                  </a:ext>
                </a:extLst>
              </a:tr>
              <a:tr h="494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r>
                        <a:rPr lang="en-GB" dirty="0"/>
                        <a:t>1 positive decade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20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/>
                        <a:t>Semi-fragile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42F1A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rebuchet MS" panose="020B0603020202020204"/>
                          <a:ea typeface="+mn-ea"/>
                          <a:cs typeface="+mn-cs"/>
                        </a:rPr>
                        <a:t>Mixed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</a:sys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9697147"/>
                  </a:ext>
                </a:extLst>
              </a:tr>
              <a:tr h="494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r>
                        <a:rPr lang="en-GB" dirty="0"/>
                        <a:t>3 negative decade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0C226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Very fragile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pPr algn="ctr"/>
                      <a:r>
                        <a:rPr lang="en-GB" dirty="0">
                          <a:solidFill>
                            <a:schemeClr val="bg1"/>
                          </a:solidFill>
                        </a:rPr>
                        <a:t>Fragile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6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rebuchet MS" panose="020B0603020202020204"/>
                        </a:defRPr>
                      </a:lvl9pPr>
                    </a:lstStyle>
                    <a:p>
                      <a:endParaRPr lang="en-GB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65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9875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39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77F255-4FC7-5950-1D8F-6C928FA24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CE796B7-9BA5-9563-8AC0-6B4B228E0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EAB600-B86D-7900-84A5-19B2FC8D5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F60D19F-7372-2941-182C-B4D8E69E7C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36BAC1F-6EA4-EE7D-CA1A-00952CF3D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872E9D7-5063-90BF-FA90-1705D742DA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EC9C66F-4CCE-BBEB-BA7F-99572C4CE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348767-6282-D3DA-E94D-5E5977A2D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3EC654-795C-9F64-B8F9-128D28B260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59C82C9-CEA8-9389-8551-120D7ABA5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2A66DFB-024F-9219-1D7C-E2527104B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C92257-D40B-F214-27C9-C23B69913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BAD49AE-2210-EBC8-109B-F0FF21008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09" y="173087"/>
            <a:ext cx="11089191" cy="53321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36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Evoluzione</a:t>
            </a:r>
            <a:r>
              <a:rPr lang="en-US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demografica</a:t>
            </a:r>
            <a:r>
              <a:rPr lang="en-US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e </a:t>
            </a:r>
            <a:r>
              <a:rPr lang="en-US" sz="36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disparità</a:t>
            </a:r>
            <a:r>
              <a:rPr lang="en-US" sz="36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intra-</a:t>
            </a:r>
            <a:r>
              <a:rPr lang="en-US" sz="36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regionali</a:t>
            </a:r>
            <a:endParaRPr lang="en-US" sz="36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FC4FB7-5638-AE56-C434-4A1443FD73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ED54448-2BE5-CE60-FAFA-46065AA95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1578FAD-F43E-1C48-2B18-736D3BB990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04F402E-EB13-5D11-B394-B3CFD44A25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819C15A-7A26-F86A-D9D2-0A7D18C39E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C711FBB-4D23-4676-993A-1143CF4AB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831F3AC-76CB-9BAF-E4F6-4472270A53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40D7CBF-68F3-49CD-714E-3824325ED5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D6F3288C-FE26-2CA7-E412-84C42D2F7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73496D7-3053-492E-263C-D2BB60583D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Rettangolo 5">
            <a:extLst>
              <a:ext uri="{FF2B5EF4-FFF2-40B4-BE49-F238E27FC236}">
                <a16:creationId xmlns:a16="http://schemas.microsoft.com/office/drawing/2014/main" id="{052A02BC-0576-1A64-2CDD-74B9E0133F62}"/>
              </a:ext>
            </a:extLst>
          </p:cNvPr>
          <p:cNvSpPr/>
          <p:nvPr/>
        </p:nvSpPr>
        <p:spPr>
          <a:xfrm>
            <a:off x="579030" y="607562"/>
            <a:ext cx="10487024" cy="11347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+mj-lt"/>
              <a:buAutoNum type="arabicPeriod" startAt="2"/>
            </a:pPr>
            <a:r>
              <a:rPr lang="it-IT" sz="2000" noProof="0" dirty="0"/>
              <a:t>Incrocio della tipologia basata sui cambiamenti demografici con la tipologia OECD-Eurostat basata sul grado di urbanizzazione (aree urbane e aree rurali)</a:t>
            </a: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F46AC836-4401-1FAB-031A-FBE41E1E4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516478"/>
              </p:ext>
            </p:extLst>
          </p:nvPr>
        </p:nvGraphicFramePr>
        <p:xfrm>
          <a:off x="655783" y="1742314"/>
          <a:ext cx="10410272" cy="5109559"/>
        </p:xfrm>
        <a:graphic>
          <a:graphicData uri="http://schemas.openxmlformats.org/drawingml/2006/table">
            <a:tbl>
              <a:tblPr/>
              <a:tblGrid>
                <a:gridCol w="2459570">
                  <a:extLst>
                    <a:ext uri="{9D8B030D-6E8A-4147-A177-3AD203B41FA5}">
                      <a16:colId xmlns:a16="http://schemas.microsoft.com/office/drawing/2014/main" val="204091520"/>
                    </a:ext>
                  </a:extLst>
                </a:gridCol>
                <a:gridCol w="1816533">
                  <a:extLst>
                    <a:ext uri="{9D8B030D-6E8A-4147-A177-3AD203B41FA5}">
                      <a16:colId xmlns:a16="http://schemas.microsoft.com/office/drawing/2014/main" val="3047660215"/>
                    </a:ext>
                  </a:extLst>
                </a:gridCol>
                <a:gridCol w="1552634">
                  <a:extLst>
                    <a:ext uri="{9D8B030D-6E8A-4147-A177-3AD203B41FA5}">
                      <a16:colId xmlns:a16="http://schemas.microsoft.com/office/drawing/2014/main" val="1980825817"/>
                    </a:ext>
                  </a:extLst>
                </a:gridCol>
                <a:gridCol w="1603537">
                  <a:extLst>
                    <a:ext uri="{9D8B030D-6E8A-4147-A177-3AD203B41FA5}">
                      <a16:colId xmlns:a16="http://schemas.microsoft.com/office/drawing/2014/main" val="942628182"/>
                    </a:ext>
                  </a:extLst>
                </a:gridCol>
                <a:gridCol w="1501725">
                  <a:extLst>
                    <a:ext uri="{9D8B030D-6E8A-4147-A177-3AD203B41FA5}">
                      <a16:colId xmlns:a16="http://schemas.microsoft.com/office/drawing/2014/main" val="2867777897"/>
                    </a:ext>
                  </a:extLst>
                </a:gridCol>
                <a:gridCol w="1476273">
                  <a:extLst>
                    <a:ext uri="{9D8B030D-6E8A-4147-A177-3AD203B41FA5}">
                      <a16:colId xmlns:a16="http://schemas.microsoft.com/office/drawing/2014/main" val="2754739369"/>
                    </a:ext>
                  </a:extLst>
                </a:gridCol>
              </a:tblGrid>
              <a:tr h="108619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Demographic</a:t>
                      </a: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  <a:r>
                        <a:rPr lang="it-IT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typology</a:t>
                      </a:r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Population share 1991 (%)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Population share 2021 (%)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Area share 2021 (%)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Absolute change 1991-2011 (000 inhabitants)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fr-FR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Absolute change 2011-2021 (000  inhabitants)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834287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URBAN municipalities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81,7%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83,1%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39,2%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2.474,8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151,7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351493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Vital urban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14,1%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7,7%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2.349,9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536,6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3566761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Resilient urban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218,1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55,7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5619001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Mixed urban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48,5%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47,8%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21,8%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733,1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   72,7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0413938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Fragile urban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9,9%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390,7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222,2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755780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Very fragile urban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435,6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145,6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89272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742179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RURAL municipalities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18,3%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16,9%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60,8%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190,0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583,9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185363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Vital rural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2,1%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379,2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74,7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727408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Resilient rural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0,5%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23,8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      5,5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2182729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Mixed rural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8,4%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24,7%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    389,9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270,9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496326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Fragile rural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   58,3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   73,4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6201821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Very fragile rural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5,3%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3,6%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23,9%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544,5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319,8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4726288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it-IT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116088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Italy (000 inhabitants)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57.439,8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59.472,1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59.472,1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          2.664,8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             432,2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574109"/>
                  </a:ext>
                </a:extLst>
              </a:tr>
              <a:tr h="2348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Italy (%)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100,0%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4,6%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-0,7%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5048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34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91B319-D699-63CB-7A6B-C8F14BF10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5C7FA5D-5278-11E2-F6AE-904B694C8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1BCB5B-0BB5-2529-34A5-F384DB293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7B9FC3A-E3FC-0DC9-0799-CAE0F2593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DFE18F3-04AC-E552-97FD-1CD012077E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C34B019-FA57-0656-3512-A316DF8D82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87A8D8F-B2E0-47ED-1A07-0EF8E90040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A95CE59-B56B-6BC9-035A-1439C15EF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10BD1A-4565-73BE-443C-8B62E0AE9A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AD05944-056E-779B-B153-B9027DAA4C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D687D00-0EED-F480-B30D-A92451E3C1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8245AF4-D4F9-D180-7A6C-4A7BA7FE03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F59405A-FDFB-2810-992F-23F6919D4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30FADA4-6241-4D96-9FAD-34A81F4D8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2211FA-1ECC-12BB-01FC-0A8C0126A0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AFD3EB2-0258-3745-3DE7-7CB1084BD2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F6FCF01-4B99-A1C0-6C64-EEE81F904F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7FB1D6D-1F57-E4B0-C5E8-861DED268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BCD15D0-E0D7-099E-7D95-969897D454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AC80D52-8CD7-AF17-9190-939F109522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41D5CFB-DB9B-7B79-122B-2FAC6B76F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2721F55B-78B1-E7F1-3107-F699A78C5B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4" name="Rettangolo 3">
            <a:extLst>
              <a:ext uri="{FF2B5EF4-FFF2-40B4-BE49-F238E27FC236}">
                <a16:creationId xmlns:a16="http://schemas.microsoft.com/office/drawing/2014/main" id="{D1E095E7-1EB0-FD89-2E38-0F998BB3CEB2}"/>
              </a:ext>
            </a:extLst>
          </p:cNvPr>
          <p:cNvSpPr/>
          <p:nvPr/>
        </p:nvSpPr>
        <p:spPr>
          <a:xfrm>
            <a:off x="1257169" y="544329"/>
            <a:ext cx="8866743" cy="7434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Raccolta di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dati sulla spesa FESR, FSE e FEASR 2014-2020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 matching con tipologia di cambiamenti demografici a livello comunale (totale Italia)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E8B5A81-4087-660B-0C53-084628A02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043" y="1615454"/>
            <a:ext cx="7816502" cy="469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26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B70D59-2B0C-3092-16F7-85F9319FF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03CA248B-9264-15E7-92DE-B61F585C3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D7B3FF-CCFF-558A-73DF-96FF25BFFC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9DEFAD2-1506-1201-73F0-852A46E88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AC81A1-43EA-B9A1-9933-B8299DDF0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398AB09-5AAB-C10A-5429-10931DF121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8663240-C72A-4604-47F9-8D576F952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3ED6E63-3304-7554-9157-8E7A831E9B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D4E6D59-22D0-92C9-13A4-EE1ACF660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DC23BFD-CB96-6860-CC87-7303C66D31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5EECD8B-3D3C-1A13-E028-6FD1011C28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59672CA-C55D-2ADA-E7A2-094632F47D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EC28656-9B05-93E7-95BE-835916B49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749273C-7093-2251-DF9F-264275FE9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F258C4B-66DD-DA59-915A-883ECC151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5962692-8148-999E-920D-20A9169CA4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D42489B-4B41-0E35-3DDD-38D8A6AE60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7852209-E384-1EC4-4726-40391A52F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5CB7706-3CAB-9A8E-D659-3B14464D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2A1B644-5ABF-A95E-DC9A-31390E0E5B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4800B47F-582F-E39D-F17C-D7D46C877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8C1528B-57E6-6C5F-4D75-524F6058EF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0" name="Figura a mano libera: forma 9">
            <a:extLst>
              <a:ext uri="{FF2B5EF4-FFF2-40B4-BE49-F238E27FC236}">
                <a16:creationId xmlns:a16="http://schemas.microsoft.com/office/drawing/2014/main" id="{7C763DA0-BCBE-4514-F0ED-82D9F0FA6608}"/>
              </a:ext>
            </a:extLst>
          </p:cNvPr>
          <p:cNvSpPr/>
          <p:nvPr/>
        </p:nvSpPr>
        <p:spPr>
          <a:xfrm>
            <a:off x="5129268" y="3814045"/>
            <a:ext cx="2291130" cy="2291130"/>
          </a:xfrm>
          <a:custGeom>
            <a:avLst/>
            <a:gdLst>
              <a:gd name="csX0" fmla="*/ 0 w 2291130"/>
              <a:gd name="csY0" fmla="*/ 1145565 h 2291130"/>
              <a:gd name="csX1" fmla="*/ 1145565 w 2291130"/>
              <a:gd name="csY1" fmla="*/ 0 h 2291130"/>
              <a:gd name="csX2" fmla="*/ 2291130 w 2291130"/>
              <a:gd name="csY2" fmla="*/ 1145565 h 2291130"/>
              <a:gd name="csX3" fmla="*/ 1145565 w 2291130"/>
              <a:gd name="csY3" fmla="*/ 2291130 h 2291130"/>
              <a:gd name="csX4" fmla="*/ 0 w 2291130"/>
              <a:gd name="csY4" fmla="*/ 1145565 h 2291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2291130" h="2291130">
                <a:moveTo>
                  <a:pt x="0" y="1145565"/>
                </a:moveTo>
                <a:cubicBezTo>
                  <a:pt x="0" y="512887"/>
                  <a:pt x="512887" y="0"/>
                  <a:pt x="1145565" y="0"/>
                </a:cubicBezTo>
                <a:cubicBezTo>
                  <a:pt x="1778243" y="0"/>
                  <a:pt x="2291130" y="512887"/>
                  <a:pt x="2291130" y="1145565"/>
                </a:cubicBezTo>
                <a:cubicBezTo>
                  <a:pt x="2291130" y="1778243"/>
                  <a:pt x="1778243" y="2291130"/>
                  <a:pt x="1145565" y="2291130"/>
                </a:cubicBezTo>
                <a:cubicBezTo>
                  <a:pt x="512887" y="2291130"/>
                  <a:pt x="0" y="1778243"/>
                  <a:pt x="0" y="1145565"/>
                </a:cubicBez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47593" tIns="347593" rIns="347593" bIns="347593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900" kern="1200" dirty="0" err="1"/>
              <a:t>Variabile</a:t>
            </a:r>
            <a:r>
              <a:rPr lang="en-GB" sz="1900" kern="1200" dirty="0"/>
              <a:t> </a:t>
            </a:r>
            <a:r>
              <a:rPr lang="en-GB" sz="1900" kern="1200" dirty="0" err="1"/>
              <a:t>dipendente</a:t>
            </a:r>
            <a:r>
              <a:rPr lang="en-GB" sz="1900" kern="1200" dirty="0"/>
              <a:t>: </a:t>
            </a:r>
            <a:r>
              <a:rPr lang="en-GB" sz="1900" kern="1200" dirty="0" err="1"/>
              <a:t>uso</a:t>
            </a:r>
            <a:r>
              <a:rPr lang="en-GB" sz="1900" kern="1200" dirty="0"/>
              <a:t> di policy (</a:t>
            </a:r>
            <a:r>
              <a:rPr lang="en-GB" sz="1900" kern="1200" dirty="0" err="1"/>
              <a:t>spesa</a:t>
            </a:r>
            <a:r>
              <a:rPr lang="en-GB" sz="1900" kern="1200" dirty="0"/>
              <a:t> pro-</a:t>
            </a:r>
            <a:r>
              <a:rPr lang="en-GB" sz="1900" kern="1200" dirty="0" err="1"/>
              <a:t>capite</a:t>
            </a:r>
            <a:r>
              <a:rPr lang="en-GB" sz="1900" kern="1200" dirty="0"/>
              <a:t> FESR, FSE, FEASR)</a:t>
            </a:r>
          </a:p>
        </p:txBody>
      </p:sp>
      <p:sp>
        <p:nvSpPr>
          <p:cNvPr id="12" name="Freccia a sinistra 11">
            <a:extLst>
              <a:ext uri="{FF2B5EF4-FFF2-40B4-BE49-F238E27FC236}">
                <a16:creationId xmlns:a16="http://schemas.microsoft.com/office/drawing/2014/main" id="{4367A696-1487-533D-A73A-5EA1653D3956}"/>
              </a:ext>
            </a:extLst>
          </p:cNvPr>
          <p:cNvSpPr/>
          <p:nvPr/>
        </p:nvSpPr>
        <p:spPr>
          <a:xfrm rot="11700000">
            <a:off x="3087598" y="4047358"/>
            <a:ext cx="2002253" cy="652972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1" name="Figura a mano libera: forma 20">
            <a:extLst>
              <a:ext uri="{FF2B5EF4-FFF2-40B4-BE49-F238E27FC236}">
                <a16:creationId xmlns:a16="http://schemas.microsoft.com/office/drawing/2014/main" id="{3D979413-01C2-C140-B178-7A374E089F49}"/>
              </a:ext>
            </a:extLst>
          </p:cNvPr>
          <p:cNvSpPr/>
          <p:nvPr/>
        </p:nvSpPr>
        <p:spPr>
          <a:xfrm>
            <a:off x="2033424" y="3244104"/>
            <a:ext cx="2176574" cy="1741259"/>
          </a:xfrm>
          <a:custGeom>
            <a:avLst/>
            <a:gdLst>
              <a:gd name="csX0" fmla="*/ 0 w 2176574"/>
              <a:gd name="csY0" fmla="*/ 174126 h 1741259"/>
              <a:gd name="csX1" fmla="*/ 174126 w 2176574"/>
              <a:gd name="csY1" fmla="*/ 0 h 1741259"/>
              <a:gd name="csX2" fmla="*/ 2002448 w 2176574"/>
              <a:gd name="csY2" fmla="*/ 0 h 1741259"/>
              <a:gd name="csX3" fmla="*/ 2176574 w 2176574"/>
              <a:gd name="csY3" fmla="*/ 174126 h 1741259"/>
              <a:gd name="csX4" fmla="*/ 2176574 w 2176574"/>
              <a:gd name="csY4" fmla="*/ 1567133 h 1741259"/>
              <a:gd name="csX5" fmla="*/ 2002448 w 2176574"/>
              <a:gd name="csY5" fmla="*/ 1741259 h 1741259"/>
              <a:gd name="csX6" fmla="*/ 174126 w 2176574"/>
              <a:gd name="csY6" fmla="*/ 1741259 h 1741259"/>
              <a:gd name="csX7" fmla="*/ 0 w 2176574"/>
              <a:gd name="csY7" fmla="*/ 1567133 h 1741259"/>
              <a:gd name="csX8" fmla="*/ 0 w 2176574"/>
              <a:gd name="csY8" fmla="*/ 174126 h 17412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176574" h="1741259">
                <a:moveTo>
                  <a:pt x="0" y="174126"/>
                </a:moveTo>
                <a:cubicBezTo>
                  <a:pt x="0" y="77959"/>
                  <a:pt x="77959" y="0"/>
                  <a:pt x="174126" y="0"/>
                </a:cubicBezTo>
                <a:lnTo>
                  <a:pt x="2002448" y="0"/>
                </a:lnTo>
                <a:cubicBezTo>
                  <a:pt x="2098615" y="0"/>
                  <a:pt x="2176574" y="77959"/>
                  <a:pt x="2176574" y="174126"/>
                </a:cubicBezTo>
                <a:lnTo>
                  <a:pt x="2176574" y="1567133"/>
                </a:lnTo>
                <a:cubicBezTo>
                  <a:pt x="2176574" y="1663300"/>
                  <a:pt x="2098615" y="1741259"/>
                  <a:pt x="2002448" y="1741259"/>
                </a:cubicBezTo>
                <a:lnTo>
                  <a:pt x="174126" y="1741259"/>
                </a:lnTo>
                <a:cubicBezTo>
                  <a:pt x="77959" y="1741259"/>
                  <a:pt x="0" y="1663300"/>
                  <a:pt x="0" y="1567133"/>
                </a:cubicBezTo>
                <a:lnTo>
                  <a:pt x="0" y="1741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290" tIns="85290" rIns="85290" bIns="8529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 err="1"/>
              <a:t>Tipologia</a:t>
            </a:r>
            <a:r>
              <a:rPr lang="en-GB" sz="1800" kern="1200" dirty="0"/>
              <a:t> di </a:t>
            </a:r>
            <a:r>
              <a:rPr lang="en-GB" sz="1800" kern="1200" dirty="0" err="1"/>
              <a:t>dinamica</a:t>
            </a:r>
            <a:r>
              <a:rPr lang="en-GB" sz="1800" kern="1200" dirty="0"/>
              <a:t> </a:t>
            </a:r>
            <a:r>
              <a:rPr lang="en-GB" sz="1800" kern="1200" dirty="0" err="1"/>
              <a:t>demografica</a:t>
            </a:r>
            <a:r>
              <a:rPr lang="en-GB" sz="1800" kern="1200" dirty="0"/>
              <a:t> </a:t>
            </a:r>
            <a:r>
              <a:rPr lang="en-GB" sz="1800" kern="1200" dirty="0" err="1"/>
              <a:t>urbano-rurale</a:t>
            </a:r>
            <a:endParaRPr lang="en-GB" sz="1800" kern="1200" dirty="0"/>
          </a:p>
        </p:txBody>
      </p:sp>
      <p:sp>
        <p:nvSpPr>
          <p:cNvPr id="27" name="Freccia a sinistra 26">
            <a:extLst>
              <a:ext uri="{FF2B5EF4-FFF2-40B4-BE49-F238E27FC236}">
                <a16:creationId xmlns:a16="http://schemas.microsoft.com/office/drawing/2014/main" id="{2117EDE6-FFA8-4C74-D204-1395C05F55A8}"/>
              </a:ext>
            </a:extLst>
          </p:cNvPr>
          <p:cNvSpPr/>
          <p:nvPr/>
        </p:nvSpPr>
        <p:spPr>
          <a:xfrm rot="14700000">
            <a:off x="4317226" y="2581945"/>
            <a:ext cx="2002253" cy="652972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72388"/>
              <a:satOff val="8237"/>
              <a:lumOff val="6275"/>
              <a:alphaOff val="0"/>
            </a:schemeClr>
          </a:fillRef>
          <a:effectRef idx="0">
            <a:schemeClr val="accent3">
              <a:hueOff val="1372388"/>
              <a:satOff val="8237"/>
              <a:lumOff val="627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3" name="Figura a mano libera: forma 32">
            <a:extLst>
              <a:ext uri="{FF2B5EF4-FFF2-40B4-BE49-F238E27FC236}">
                <a16:creationId xmlns:a16="http://schemas.microsoft.com/office/drawing/2014/main" id="{A37D8D37-DFDB-6EEF-29AF-93D6FED46485}"/>
              </a:ext>
            </a:extLst>
          </p:cNvPr>
          <p:cNvSpPr/>
          <p:nvPr/>
        </p:nvSpPr>
        <p:spPr>
          <a:xfrm>
            <a:off x="3806971" y="1130473"/>
            <a:ext cx="2176574" cy="1741259"/>
          </a:xfrm>
          <a:custGeom>
            <a:avLst/>
            <a:gdLst>
              <a:gd name="csX0" fmla="*/ 0 w 2176574"/>
              <a:gd name="csY0" fmla="*/ 174126 h 1741259"/>
              <a:gd name="csX1" fmla="*/ 174126 w 2176574"/>
              <a:gd name="csY1" fmla="*/ 0 h 1741259"/>
              <a:gd name="csX2" fmla="*/ 2002448 w 2176574"/>
              <a:gd name="csY2" fmla="*/ 0 h 1741259"/>
              <a:gd name="csX3" fmla="*/ 2176574 w 2176574"/>
              <a:gd name="csY3" fmla="*/ 174126 h 1741259"/>
              <a:gd name="csX4" fmla="*/ 2176574 w 2176574"/>
              <a:gd name="csY4" fmla="*/ 1567133 h 1741259"/>
              <a:gd name="csX5" fmla="*/ 2002448 w 2176574"/>
              <a:gd name="csY5" fmla="*/ 1741259 h 1741259"/>
              <a:gd name="csX6" fmla="*/ 174126 w 2176574"/>
              <a:gd name="csY6" fmla="*/ 1741259 h 1741259"/>
              <a:gd name="csX7" fmla="*/ 0 w 2176574"/>
              <a:gd name="csY7" fmla="*/ 1567133 h 1741259"/>
              <a:gd name="csX8" fmla="*/ 0 w 2176574"/>
              <a:gd name="csY8" fmla="*/ 174126 h 17412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176574" h="1741259">
                <a:moveTo>
                  <a:pt x="0" y="174126"/>
                </a:moveTo>
                <a:cubicBezTo>
                  <a:pt x="0" y="77959"/>
                  <a:pt x="77959" y="0"/>
                  <a:pt x="174126" y="0"/>
                </a:cubicBezTo>
                <a:lnTo>
                  <a:pt x="2002448" y="0"/>
                </a:lnTo>
                <a:cubicBezTo>
                  <a:pt x="2098615" y="0"/>
                  <a:pt x="2176574" y="77959"/>
                  <a:pt x="2176574" y="174126"/>
                </a:cubicBezTo>
                <a:lnTo>
                  <a:pt x="2176574" y="1567133"/>
                </a:lnTo>
                <a:cubicBezTo>
                  <a:pt x="2176574" y="1663300"/>
                  <a:pt x="2098615" y="1741259"/>
                  <a:pt x="2002448" y="1741259"/>
                </a:cubicBezTo>
                <a:lnTo>
                  <a:pt x="174126" y="1741259"/>
                </a:lnTo>
                <a:cubicBezTo>
                  <a:pt x="77959" y="1741259"/>
                  <a:pt x="0" y="1663300"/>
                  <a:pt x="0" y="1567133"/>
                </a:cubicBezTo>
                <a:lnTo>
                  <a:pt x="0" y="1741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1372388"/>
              <a:satOff val="8237"/>
              <a:lumOff val="6275"/>
              <a:alphaOff val="0"/>
            </a:schemeClr>
          </a:fillRef>
          <a:effectRef idx="0">
            <a:schemeClr val="accent3">
              <a:hueOff val="1372388"/>
              <a:satOff val="8237"/>
              <a:lumOff val="627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290" tIns="85290" rIns="85290" bIns="8529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 err="1"/>
              <a:t>Disparità</a:t>
            </a:r>
            <a:r>
              <a:rPr lang="en-GB" sz="1800" kern="1200" dirty="0"/>
              <a:t> </a:t>
            </a:r>
            <a:r>
              <a:rPr lang="en-GB" sz="1800" kern="1200" dirty="0" err="1"/>
              <a:t>territoriali</a:t>
            </a:r>
            <a:r>
              <a:rPr lang="en-GB" sz="1800" kern="1200" dirty="0"/>
              <a:t> (</a:t>
            </a:r>
            <a:r>
              <a:rPr lang="en-GB" sz="1800" kern="1200" dirty="0" err="1"/>
              <a:t>prossimità</a:t>
            </a:r>
            <a:r>
              <a:rPr lang="en-GB" sz="1800" kern="1200" dirty="0"/>
              <a:t> ai </a:t>
            </a:r>
            <a:r>
              <a:rPr lang="en-GB" sz="1800" kern="1200" dirty="0" err="1"/>
              <a:t>centri</a:t>
            </a:r>
            <a:r>
              <a:rPr lang="en-GB" sz="1800" kern="1200" dirty="0"/>
              <a:t> </a:t>
            </a:r>
            <a:r>
              <a:rPr lang="en-GB" sz="1800" kern="1200" dirty="0" err="1"/>
              <a:t>urbani</a:t>
            </a:r>
            <a:r>
              <a:rPr lang="en-GB" sz="1800" kern="1200" dirty="0"/>
              <a:t> e </a:t>
            </a:r>
            <a:r>
              <a:rPr lang="en-GB" sz="1800" kern="1200" dirty="0" err="1"/>
              <a:t>accessibilità</a:t>
            </a:r>
            <a:r>
              <a:rPr lang="en-GB" sz="1800" kern="1200" dirty="0"/>
              <a:t> ai </a:t>
            </a:r>
            <a:r>
              <a:rPr lang="en-GB" sz="1800" kern="1200" dirty="0" err="1"/>
              <a:t>servizi</a:t>
            </a:r>
            <a:r>
              <a:rPr lang="en-GB" sz="1800" kern="1200" dirty="0"/>
              <a:t>) </a:t>
            </a:r>
          </a:p>
        </p:txBody>
      </p:sp>
      <p:sp>
        <p:nvSpPr>
          <p:cNvPr id="34" name="Freccia a sinistra 33">
            <a:extLst>
              <a:ext uri="{FF2B5EF4-FFF2-40B4-BE49-F238E27FC236}">
                <a16:creationId xmlns:a16="http://schemas.microsoft.com/office/drawing/2014/main" id="{D85D661F-9B0B-0785-AD71-FC8681248D87}"/>
              </a:ext>
            </a:extLst>
          </p:cNvPr>
          <p:cNvSpPr/>
          <p:nvPr/>
        </p:nvSpPr>
        <p:spPr>
          <a:xfrm rot="17700000">
            <a:off x="6230187" y="2581945"/>
            <a:ext cx="2002253" cy="652972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44775"/>
              <a:satOff val="16475"/>
              <a:lumOff val="12550"/>
              <a:alphaOff val="0"/>
            </a:schemeClr>
          </a:fillRef>
          <a:effectRef idx="0">
            <a:schemeClr val="accent3">
              <a:hueOff val="2744775"/>
              <a:satOff val="16475"/>
              <a:lumOff val="1255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AEC7792E-0F66-FF6D-6050-6A1BA09F5765}"/>
              </a:ext>
            </a:extLst>
          </p:cNvPr>
          <p:cNvSpPr/>
          <p:nvPr/>
        </p:nvSpPr>
        <p:spPr>
          <a:xfrm>
            <a:off x="6566121" y="1130473"/>
            <a:ext cx="2176574" cy="1741259"/>
          </a:xfrm>
          <a:custGeom>
            <a:avLst/>
            <a:gdLst>
              <a:gd name="csX0" fmla="*/ 0 w 2176574"/>
              <a:gd name="csY0" fmla="*/ 174126 h 1741259"/>
              <a:gd name="csX1" fmla="*/ 174126 w 2176574"/>
              <a:gd name="csY1" fmla="*/ 0 h 1741259"/>
              <a:gd name="csX2" fmla="*/ 2002448 w 2176574"/>
              <a:gd name="csY2" fmla="*/ 0 h 1741259"/>
              <a:gd name="csX3" fmla="*/ 2176574 w 2176574"/>
              <a:gd name="csY3" fmla="*/ 174126 h 1741259"/>
              <a:gd name="csX4" fmla="*/ 2176574 w 2176574"/>
              <a:gd name="csY4" fmla="*/ 1567133 h 1741259"/>
              <a:gd name="csX5" fmla="*/ 2002448 w 2176574"/>
              <a:gd name="csY5" fmla="*/ 1741259 h 1741259"/>
              <a:gd name="csX6" fmla="*/ 174126 w 2176574"/>
              <a:gd name="csY6" fmla="*/ 1741259 h 1741259"/>
              <a:gd name="csX7" fmla="*/ 0 w 2176574"/>
              <a:gd name="csY7" fmla="*/ 1567133 h 1741259"/>
              <a:gd name="csX8" fmla="*/ 0 w 2176574"/>
              <a:gd name="csY8" fmla="*/ 174126 h 17412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176574" h="1741259">
                <a:moveTo>
                  <a:pt x="0" y="174126"/>
                </a:moveTo>
                <a:cubicBezTo>
                  <a:pt x="0" y="77959"/>
                  <a:pt x="77959" y="0"/>
                  <a:pt x="174126" y="0"/>
                </a:cubicBezTo>
                <a:lnTo>
                  <a:pt x="2002448" y="0"/>
                </a:lnTo>
                <a:cubicBezTo>
                  <a:pt x="2098615" y="0"/>
                  <a:pt x="2176574" y="77959"/>
                  <a:pt x="2176574" y="174126"/>
                </a:cubicBezTo>
                <a:lnTo>
                  <a:pt x="2176574" y="1567133"/>
                </a:lnTo>
                <a:cubicBezTo>
                  <a:pt x="2176574" y="1663300"/>
                  <a:pt x="2098615" y="1741259"/>
                  <a:pt x="2002448" y="1741259"/>
                </a:cubicBezTo>
                <a:lnTo>
                  <a:pt x="174126" y="1741259"/>
                </a:lnTo>
                <a:cubicBezTo>
                  <a:pt x="77959" y="1741259"/>
                  <a:pt x="0" y="1663300"/>
                  <a:pt x="0" y="1567133"/>
                </a:cubicBezTo>
                <a:lnTo>
                  <a:pt x="0" y="1741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2744775"/>
              <a:satOff val="16475"/>
              <a:lumOff val="12550"/>
              <a:alphaOff val="0"/>
            </a:schemeClr>
          </a:fillRef>
          <a:effectRef idx="0">
            <a:schemeClr val="accent3">
              <a:hueOff val="2744775"/>
              <a:satOff val="16475"/>
              <a:lumOff val="1255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290" tIns="85290" rIns="85290" bIns="8529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 err="1"/>
              <a:t>Rilevanza</a:t>
            </a:r>
            <a:r>
              <a:rPr lang="en-GB" sz="1800" kern="1200" dirty="0"/>
              <a:t> e </a:t>
            </a:r>
            <a:r>
              <a:rPr lang="en-GB" sz="1800" kern="1200" dirty="0" err="1"/>
              <a:t>competitività</a:t>
            </a:r>
            <a:r>
              <a:rPr lang="en-GB" sz="1800" kern="1200" dirty="0"/>
              <a:t> del </a:t>
            </a:r>
            <a:r>
              <a:rPr lang="en-GB" sz="1800" kern="1200" dirty="0" err="1"/>
              <a:t>settore</a:t>
            </a:r>
            <a:r>
              <a:rPr lang="en-GB" sz="1800" kern="1200" dirty="0"/>
              <a:t> </a:t>
            </a:r>
            <a:r>
              <a:rPr lang="en-GB" sz="1800" kern="1200" dirty="0" err="1"/>
              <a:t>agricolo</a:t>
            </a:r>
            <a:endParaRPr lang="en-GB" sz="1800" kern="1200" dirty="0"/>
          </a:p>
        </p:txBody>
      </p:sp>
      <p:sp>
        <p:nvSpPr>
          <p:cNvPr id="36" name="Freccia a sinistra 35">
            <a:extLst>
              <a:ext uri="{FF2B5EF4-FFF2-40B4-BE49-F238E27FC236}">
                <a16:creationId xmlns:a16="http://schemas.microsoft.com/office/drawing/2014/main" id="{079ADA09-F842-4CAC-65D0-5B6828E8CD88}"/>
              </a:ext>
            </a:extLst>
          </p:cNvPr>
          <p:cNvSpPr/>
          <p:nvPr/>
        </p:nvSpPr>
        <p:spPr>
          <a:xfrm rot="20700000">
            <a:off x="7459814" y="4047358"/>
            <a:ext cx="2002253" cy="652972"/>
          </a:xfrm>
          <a:prstGeom prst="leftArrow">
            <a:avLst>
              <a:gd name="adj1" fmla="val 60000"/>
              <a:gd name="adj2" fmla="val 50000"/>
            </a:avLst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117163"/>
              <a:satOff val="24712"/>
              <a:lumOff val="18825"/>
              <a:alphaOff val="0"/>
            </a:schemeClr>
          </a:fillRef>
          <a:effectRef idx="0">
            <a:schemeClr val="accent3">
              <a:hueOff val="4117163"/>
              <a:satOff val="24712"/>
              <a:lumOff val="18825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37" name="Figura a mano libera: forma 36">
            <a:extLst>
              <a:ext uri="{FF2B5EF4-FFF2-40B4-BE49-F238E27FC236}">
                <a16:creationId xmlns:a16="http://schemas.microsoft.com/office/drawing/2014/main" id="{D0B7F013-61F8-2FBB-2D0C-671A9D7D9B1F}"/>
              </a:ext>
            </a:extLst>
          </p:cNvPr>
          <p:cNvSpPr/>
          <p:nvPr/>
        </p:nvSpPr>
        <p:spPr>
          <a:xfrm>
            <a:off x="8339668" y="3244104"/>
            <a:ext cx="2176574" cy="1741259"/>
          </a:xfrm>
          <a:custGeom>
            <a:avLst/>
            <a:gdLst>
              <a:gd name="csX0" fmla="*/ 0 w 2176574"/>
              <a:gd name="csY0" fmla="*/ 174126 h 1741259"/>
              <a:gd name="csX1" fmla="*/ 174126 w 2176574"/>
              <a:gd name="csY1" fmla="*/ 0 h 1741259"/>
              <a:gd name="csX2" fmla="*/ 2002448 w 2176574"/>
              <a:gd name="csY2" fmla="*/ 0 h 1741259"/>
              <a:gd name="csX3" fmla="*/ 2176574 w 2176574"/>
              <a:gd name="csY3" fmla="*/ 174126 h 1741259"/>
              <a:gd name="csX4" fmla="*/ 2176574 w 2176574"/>
              <a:gd name="csY4" fmla="*/ 1567133 h 1741259"/>
              <a:gd name="csX5" fmla="*/ 2002448 w 2176574"/>
              <a:gd name="csY5" fmla="*/ 1741259 h 1741259"/>
              <a:gd name="csX6" fmla="*/ 174126 w 2176574"/>
              <a:gd name="csY6" fmla="*/ 1741259 h 1741259"/>
              <a:gd name="csX7" fmla="*/ 0 w 2176574"/>
              <a:gd name="csY7" fmla="*/ 1567133 h 1741259"/>
              <a:gd name="csX8" fmla="*/ 0 w 2176574"/>
              <a:gd name="csY8" fmla="*/ 174126 h 174125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176574" h="1741259">
                <a:moveTo>
                  <a:pt x="0" y="174126"/>
                </a:moveTo>
                <a:cubicBezTo>
                  <a:pt x="0" y="77959"/>
                  <a:pt x="77959" y="0"/>
                  <a:pt x="174126" y="0"/>
                </a:cubicBezTo>
                <a:lnTo>
                  <a:pt x="2002448" y="0"/>
                </a:lnTo>
                <a:cubicBezTo>
                  <a:pt x="2098615" y="0"/>
                  <a:pt x="2176574" y="77959"/>
                  <a:pt x="2176574" y="174126"/>
                </a:cubicBezTo>
                <a:lnTo>
                  <a:pt x="2176574" y="1567133"/>
                </a:lnTo>
                <a:cubicBezTo>
                  <a:pt x="2176574" y="1663300"/>
                  <a:pt x="2098615" y="1741259"/>
                  <a:pt x="2002448" y="1741259"/>
                </a:cubicBezTo>
                <a:lnTo>
                  <a:pt x="174126" y="1741259"/>
                </a:lnTo>
                <a:cubicBezTo>
                  <a:pt x="77959" y="1741259"/>
                  <a:pt x="0" y="1663300"/>
                  <a:pt x="0" y="1567133"/>
                </a:cubicBezTo>
                <a:lnTo>
                  <a:pt x="0" y="174126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4117163"/>
              <a:satOff val="24712"/>
              <a:lumOff val="18825"/>
              <a:alphaOff val="0"/>
            </a:schemeClr>
          </a:fillRef>
          <a:effectRef idx="0">
            <a:schemeClr val="accent3">
              <a:hueOff val="4117163"/>
              <a:satOff val="24712"/>
              <a:lumOff val="1882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85290" tIns="85290" rIns="85290" bIns="8529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800" kern="1200" dirty="0" err="1"/>
              <a:t>Efficienza</a:t>
            </a:r>
            <a:r>
              <a:rPr lang="en-GB" sz="1800" kern="1200" dirty="0"/>
              <a:t> </a:t>
            </a:r>
            <a:r>
              <a:rPr lang="en-GB" sz="1800" kern="1200" dirty="0" err="1"/>
              <a:t>istituzionale</a:t>
            </a:r>
            <a:r>
              <a:rPr lang="en-GB" sz="1800" kern="1200" dirty="0"/>
              <a:t> </a:t>
            </a:r>
            <a:r>
              <a:rPr lang="en-GB" sz="1800" kern="1200" dirty="0" err="1"/>
              <a:t>dei</a:t>
            </a:r>
            <a:r>
              <a:rPr lang="en-GB" sz="1800" kern="1200" dirty="0"/>
              <a:t> </a:t>
            </a:r>
            <a:r>
              <a:rPr lang="en-GB" sz="1800" kern="1200" dirty="0" err="1"/>
              <a:t>Fondi</a:t>
            </a:r>
            <a:r>
              <a:rPr lang="en-GB" sz="1800" kern="1200" dirty="0"/>
              <a:t>  (tempi di </a:t>
            </a:r>
            <a:r>
              <a:rPr lang="en-GB" sz="1800" kern="1200" dirty="0" err="1"/>
              <a:t>approvazione</a:t>
            </a:r>
            <a:r>
              <a:rPr lang="en-GB" sz="1800" kern="1200" dirty="0"/>
              <a:t> delle </a:t>
            </a:r>
            <a:r>
              <a:rPr lang="en-GB" sz="1800" kern="1200" dirty="0" err="1"/>
              <a:t>domande</a:t>
            </a:r>
            <a:r>
              <a:rPr lang="en-GB" sz="1800" kern="1200" dirty="0"/>
              <a:t>)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B526494-DD28-45EE-39D9-884623829D22}"/>
              </a:ext>
            </a:extLst>
          </p:cNvPr>
          <p:cNvSpPr/>
          <p:nvPr/>
        </p:nvSpPr>
        <p:spPr>
          <a:xfrm>
            <a:off x="1426460" y="29681"/>
            <a:ext cx="8866743" cy="1057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Costruzione di un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modello econometrico </a:t>
            </a: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basato su dati spaziali a livello comunale per spiegare le differenze nella spesa pro-capite di FESR, FSE e FEASR (regressioni separate per Fondo e per categoria di </a:t>
            </a:r>
            <a:r>
              <a:rPr kumimoji="0" lang="it-IT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investiment</a:t>
            </a:r>
            <a:r>
              <a:rPr lang="it-IT" sz="2000" dirty="0">
                <a:solidFill>
                  <a:prstClr val="black"/>
                </a:solidFill>
                <a:latin typeface="Aptos" panose="02110004020202020204"/>
              </a:rPr>
              <a:t>o)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0621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1" grpId="0" animBg="1"/>
      <p:bldP spid="27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B40D69-E4C0-3D23-B53D-DBBA4C5B8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E69EAB4E-21FC-6183-429D-E967E9E27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06FFBF-002F-084E-2018-52D3A666D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96EE794-7312-7C8B-6028-B43DC8C78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96934" y="3984"/>
            <a:ext cx="9376632" cy="6858000"/>
          </a:xfrm>
          <a:custGeom>
            <a:avLst/>
            <a:gdLst>
              <a:gd name="connsiteX0" fmla="*/ 1691615 w 9376632"/>
              <a:gd name="connsiteY0" fmla="*/ 0 h 6858000"/>
              <a:gd name="connsiteX1" fmla="*/ 7685017 w 9376632"/>
              <a:gd name="connsiteY1" fmla="*/ 0 h 6858000"/>
              <a:gd name="connsiteX2" fmla="*/ 7840634 w 9376632"/>
              <a:gd name="connsiteY2" fmla="*/ 134799 h 6858000"/>
              <a:gd name="connsiteX3" fmla="*/ 9376632 w 9376632"/>
              <a:gd name="connsiteY3" fmla="*/ 3605175 h 6858000"/>
              <a:gd name="connsiteX4" fmla="*/ 8158692 w 9376632"/>
              <a:gd name="connsiteY4" fmla="*/ 6757493 h 6858000"/>
              <a:gd name="connsiteX5" fmla="*/ 8062868 w 9376632"/>
              <a:gd name="connsiteY5" fmla="*/ 6858000 h 6858000"/>
              <a:gd name="connsiteX6" fmla="*/ 1313765 w 9376632"/>
              <a:gd name="connsiteY6" fmla="*/ 6858000 h 6858000"/>
              <a:gd name="connsiteX7" fmla="*/ 1217940 w 9376632"/>
              <a:gd name="connsiteY7" fmla="*/ 6757493 h 6858000"/>
              <a:gd name="connsiteX8" fmla="*/ 0 w 9376632"/>
              <a:gd name="connsiteY8" fmla="*/ 3605175 h 6858000"/>
              <a:gd name="connsiteX9" fmla="*/ 1535999 w 9376632"/>
              <a:gd name="connsiteY9" fmla="*/ 13479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76632" h="6858000">
                <a:moveTo>
                  <a:pt x="1691615" y="0"/>
                </a:moveTo>
                <a:lnTo>
                  <a:pt x="7685017" y="0"/>
                </a:lnTo>
                <a:lnTo>
                  <a:pt x="7840634" y="134799"/>
                </a:lnTo>
                <a:cubicBezTo>
                  <a:pt x="8784230" y="992423"/>
                  <a:pt x="9376632" y="2229618"/>
                  <a:pt x="9376632" y="3605175"/>
                </a:cubicBezTo>
                <a:cubicBezTo>
                  <a:pt x="9376632" y="4818903"/>
                  <a:pt x="8915419" y="5924908"/>
                  <a:pt x="8158692" y="6757493"/>
                </a:cubicBezTo>
                <a:lnTo>
                  <a:pt x="8062868" y="6858000"/>
                </a:lnTo>
                <a:lnTo>
                  <a:pt x="1313765" y="6858000"/>
                </a:lnTo>
                <a:lnTo>
                  <a:pt x="1217940" y="6757493"/>
                </a:lnTo>
                <a:cubicBezTo>
                  <a:pt x="461213" y="5924908"/>
                  <a:pt x="0" y="4818903"/>
                  <a:pt x="0" y="3605175"/>
                </a:cubicBezTo>
                <a:cubicBezTo>
                  <a:pt x="0" y="2229618"/>
                  <a:pt x="592403" y="992423"/>
                  <a:pt x="1535999" y="134799"/>
                </a:cubicBezTo>
                <a:close/>
              </a:path>
            </a:pathLst>
          </a:cu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E83895-BB3A-211D-CBBB-58978A3F4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6937"/>
            <a:chExt cx="9772765" cy="6858000"/>
          </a:xfrm>
          <a:solidFill>
            <a:schemeClr val="bg1">
              <a:alpha val="30000"/>
            </a:schemeClr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5FB8E26-F487-AB08-499A-9C7A098D51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6937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E0175DA-939B-C1FA-94BF-E3DC3892D6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6937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02124F7-C77C-6EE3-2B04-1839E93C4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6937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C8CD58B-1041-09EF-4846-BCF34BF3FC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6937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6367C9-ACA7-E054-2CDA-4773E8C79F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6937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390919E-8CB9-3F33-6C55-750A96B2D9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6937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9B9C33D-3DE8-6255-5E91-E4121831A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6937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124A424F-E4BF-87F8-E1A3-A360B4614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717" y="342017"/>
            <a:ext cx="11089191" cy="62777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Risultati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sz="520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modello</a:t>
            </a:r>
            <a:r>
              <a:rPr lang="en-US" sz="52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(1)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7AA1070-409C-A337-8C0E-190A39F74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-4155"/>
            <a:ext cx="2514948" cy="2174333"/>
            <a:chOff x="-305" y="-4155"/>
            <a:chExt cx="2514948" cy="217433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F9B43C1-C70A-C2EA-F48E-EB83F1D749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DA7C37C-02DF-A080-5DCA-20035E3327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92DD7D9-4F11-2052-3090-DF2A58C157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35E46DE-3647-31F2-774F-825B4A50E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A2F411-9EEC-3EFA-7DBB-6B876C105D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685727" y="4683666"/>
            <a:ext cx="2514948" cy="2174333"/>
            <a:chOff x="-305" y="-4155"/>
            <a:chExt cx="2514948" cy="2174333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D3DC60A-8EE3-2D02-4171-B5905445C7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5CCA639-A1E6-93E8-4C24-4BD4E22F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7BE0BAF-1A23-67E6-5D33-4C8EFC40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483CF0D-CE15-1DC6-5467-C420738FC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Rettangolo 2">
            <a:extLst>
              <a:ext uri="{FF2B5EF4-FFF2-40B4-BE49-F238E27FC236}">
                <a16:creationId xmlns:a16="http://schemas.microsoft.com/office/drawing/2014/main" id="{176F2B34-3F7A-13AC-9E0A-D70A232948B4}"/>
              </a:ext>
            </a:extLst>
          </p:cNvPr>
          <p:cNvSpPr/>
          <p:nvPr/>
        </p:nvSpPr>
        <p:spPr>
          <a:xfrm>
            <a:off x="914399" y="969715"/>
            <a:ext cx="9485745" cy="38792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noProof="0" dirty="0"/>
              <a:t>Buona capacità esplicativa: R</a:t>
            </a:r>
            <a:r>
              <a:rPr lang="it-IT" baseline="30000" noProof="0" dirty="0"/>
              <a:t>2</a:t>
            </a:r>
            <a:r>
              <a:rPr lang="it-IT" noProof="0" dirty="0"/>
              <a:t> delle regressioni tra 0,4 e 0,5 e significatività dei coefficienti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03DBD02-A6F7-313E-EE8A-AB0BF9121844}"/>
              </a:ext>
            </a:extLst>
          </p:cNvPr>
          <p:cNvSpPr/>
          <p:nvPr/>
        </p:nvSpPr>
        <p:spPr>
          <a:xfrm>
            <a:off x="914399" y="4239182"/>
            <a:ext cx="9485745" cy="213784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Centralità urbana e accessibilità ai servizi: </a:t>
            </a:r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noProof="0" dirty="0"/>
              <a:t> influenza positivamente e fortemente (alti coefficienti) l’assorbimento del FESR e FSE (</a:t>
            </a:r>
            <a:r>
              <a:rPr lang="it-IT" dirty="0"/>
              <a:t>correlazione con i comuni capoluoghi di provincia e di regione), mentre nessuna influenza su FEASR</a:t>
            </a:r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noProof="0" dirty="0"/>
              <a:t> aree con difficoltà di accesso ai servizi esercitano una domanda di fondi per FESR e FEASR (effetto coesione)</a:t>
            </a:r>
          </a:p>
          <a:p>
            <a:pPr marL="360363" indent="-92075">
              <a:buFont typeface="Arial" panose="020B0604020202020204" pitchFamily="34" charset="0"/>
              <a:buChar char="•"/>
            </a:pPr>
            <a:r>
              <a:rPr lang="it-IT" noProof="0" dirty="0"/>
              <a:t> aree centrali urbane accedono meglio delle altre a investimenti FESR per la competitività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2BDD122-C1A2-FD20-F009-C9F126331BE6}"/>
              </a:ext>
            </a:extLst>
          </p:cNvPr>
          <p:cNvSpPr/>
          <p:nvPr/>
        </p:nvSpPr>
        <p:spPr>
          <a:xfrm>
            <a:off x="914400" y="1608380"/>
            <a:ext cx="9485745" cy="24366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it-IT" dirty="0"/>
              <a:t>Ruralità e fragilità demografica: </a:t>
            </a:r>
          </a:p>
          <a:p>
            <a:pPr marL="285750" indent="74613">
              <a:buFont typeface="Arial" panose="020B0604020202020204" pitchFamily="34" charset="0"/>
              <a:buChar char="•"/>
            </a:pPr>
            <a:r>
              <a:rPr lang="it-IT" noProof="0" dirty="0"/>
              <a:t> correlazione positiva con assorbimento del FEASR e FESR (maggiore capacità di attivazione del FEASR)</a:t>
            </a:r>
          </a:p>
          <a:p>
            <a:pPr marL="285750" indent="74613">
              <a:buFont typeface="Arial" panose="020B0604020202020204" pitchFamily="34" charset="0"/>
              <a:buChar char="•"/>
            </a:pPr>
            <a:r>
              <a:rPr lang="it-IT" dirty="0"/>
              <a:t> influenza negativa su assorbimento del FSE (scarsa attenzione alle aree rurali)</a:t>
            </a:r>
          </a:p>
          <a:p>
            <a:pPr marL="285750" indent="74613">
              <a:buFont typeface="Arial" panose="020B0604020202020204" pitchFamily="34" charset="0"/>
              <a:buChar char="•"/>
            </a:pPr>
            <a:r>
              <a:rPr lang="it-IT" dirty="0"/>
              <a:t> quando la fragilità si accompagna a tassi negativi di migrazione netta , forte influenza negativa su assorbimento di FESR e FEASR</a:t>
            </a:r>
          </a:p>
          <a:p>
            <a:pPr marL="285750" indent="74613">
              <a:buFont typeface="Arial" panose="020B0604020202020204" pitchFamily="34" charset="0"/>
              <a:buChar char="•"/>
            </a:pPr>
            <a:r>
              <a:rPr lang="it-IT" dirty="0"/>
              <a:t> alti tassi negativi di migrazione netta incidono negativamente soprattutto sugli investimenti FESR e FEASR nei servizi e nelle infrastrutture (alimentano circolo vizioso)</a:t>
            </a:r>
          </a:p>
          <a:p>
            <a:pPr marL="285750" indent="74613">
              <a:buFont typeface="Arial" panose="020B0604020202020204" pitchFamily="34" charset="0"/>
              <a:buChar char="•"/>
            </a:pP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88361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</TotalTime>
  <Words>1248</Words>
  <Application>Microsoft Office PowerPoint</Application>
  <PresentationFormat>Widescreen</PresentationFormat>
  <Paragraphs>197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0" baseType="lpstr">
      <vt:lpstr>Aptos</vt:lpstr>
      <vt:lpstr>Aptos Display</vt:lpstr>
      <vt:lpstr>Aptos Narrow</vt:lpstr>
      <vt:lpstr>Arial</vt:lpstr>
      <vt:lpstr>Times New Roman</vt:lpstr>
      <vt:lpstr>Trebuchet MS</vt:lpstr>
      <vt:lpstr>Wingdings</vt:lpstr>
      <vt:lpstr>Tema di Office</vt:lpstr>
      <vt:lpstr>Presentazione standard di PowerPoint</vt:lpstr>
      <vt:lpstr>Il tema della transizione demografica</vt:lpstr>
      <vt:lpstr>Presentazione standard di PowerPoint</vt:lpstr>
      <vt:lpstr>Obiettivi della ricerca</vt:lpstr>
      <vt:lpstr>Metodi</vt:lpstr>
      <vt:lpstr>Evoluzione demografica e disparità intra-regionali</vt:lpstr>
      <vt:lpstr>Presentazione standard di PowerPoint</vt:lpstr>
      <vt:lpstr>Presentazione standard di PowerPoint</vt:lpstr>
      <vt:lpstr>Risultati del modello (1)</vt:lpstr>
      <vt:lpstr>Risultati del modello (2)</vt:lpstr>
      <vt:lpstr>Implicazioni per le politiche pubbliche</vt:lpstr>
      <vt:lpstr>Implicazioni per la riforma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Francesco Mantino (CREA-PB)</dc:creator>
  <cp:lastModifiedBy>Francesco Mantino (CREA-PB)</cp:lastModifiedBy>
  <cp:revision>6</cp:revision>
  <dcterms:created xsi:type="dcterms:W3CDTF">2026-03-25T15:30:51Z</dcterms:created>
  <dcterms:modified xsi:type="dcterms:W3CDTF">2026-03-27T07:04:39Z</dcterms:modified>
</cp:coreProperties>
</file>